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5"/>
  </p:notesMasterIdLst>
  <p:sldIdLst>
    <p:sldId id="258" r:id="rId6"/>
    <p:sldId id="328" r:id="rId7"/>
    <p:sldId id="295" r:id="rId8"/>
    <p:sldId id="304" r:id="rId9"/>
    <p:sldId id="305" r:id="rId10"/>
    <p:sldId id="308" r:id="rId11"/>
    <p:sldId id="306" r:id="rId12"/>
    <p:sldId id="339" r:id="rId13"/>
    <p:sldId id="307" r:id="rId14"/>
    <p:sldId id="310" r:id="rId15"/>
    <p:sldId id="256" r:id="rId16"/>
    <p:sldId id="314" r:id="rId17"/>
    <p:sldId id="321" r:id="rId18"/>
    <p:sldId id="270" r:id="rId19"/>
    <p:sldId id="299" r:id="rId20"/>
    <p:sldId id="330" r:id="rId21"/>
    <p:sldId id="341" r:id="rId22"/>
    <p:sldId id="311" r:id="rId23"/>
    <p:sldId id="329" r:id="rId24"/>
    <p:sldId id="301" r:id="rId25"/>
    <p:sldId id="273" r:id="rId26"/>
    <p:sldId id="292" r:id="rId27"/>
    <p:sldId id="298" r:id="rId28"/>
    <p:sldId id="324" r:id="rId29"/>
    <p:sldId id="294" r:id="rId30"/>
    <p:sldId id="278" r:id="rId31"/>
    <p:sldId id="326" r:id="rId32"/>
    <p:sldId id="332" r:id="rId33"/>
    <p:sldId id="333" r:id="rId34"/>
    <p:sldId id="331" r:id="rId35"/>
    <p:sldId id="334" r:id="rId36"/>
    <p:sldId id="335" r:id="rId37"/>
    <p:sldId id="336" r:id="rId38"/>
    <p:sldId id="337" r:id="rId39"/>
    <p:sldId id="338" r:id="rId40"/>
    <p:sldId id="315" r:id="rId41"/>
    <p:sldId id="297" r:id="rId42"/>
    <p:sldId id="272" r:id="rId43"/>
    <p:sldId id="281"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aughty, Andrea" initials="FA" lastIdx="1" clrIdx="0">
    <p:extLst>
      <p:ext uri="{19B8F6BF-5375-455C-9EA6-DF929625EA0E}">
        <p15:presenceInfo xmlns:p15="http://schemas.microsoft.com/office/powerpoint/2012/main" userId="S-1-5-21-1192485238-3749774130-1651237993-4570" providerId="AD"/>
      </p:ext>
    </p:extLst>
  </p:cmAuthor>
  <p:cmAuthor id="2" name="Dalena, Cheryl A" initials="DCA" lastIdx="1" clrIdx="1">
    <p:extLst>
      <p:ext uri="{19B8F6BF-5375-455C-9EA6-DF929625EA0E}">
        <p15:presenceInfo xmlns:p15="http://schemas.microsoft.com/office/powerpoint/2012/main" userId="S-1-5-21-2072974133-1484400700-638741381-44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CFF"/>
    <a:srgbClr val="FEFE6E"/>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49460" autoAdjust="0"/>
  </p:normalViewPr>
  <p:slideViewPr>
    <p:cSldViewPr snapToGrid="0">
      <p:cViewPr varScale="1">
        <p:scale>
          <a:sx n="54" d="100"/>
          <a:sy n="54" d="100"/>
        </p:scale>
        <p:origin x="1098"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58067117650227"/>
          <c:y val="4.6348654491865642E-2"/>
        </c:manualLayout>
      </c:layout>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 Alaskans</c:v>
                </c:pt>
              </c:strCache>
            </c:strRef>
          </c:tx>
          <c:dPt>
            <c:idx val="0"/>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A628-4B89-83B6-9E7B14659314}"/>
              </c:ext>
            </c:extLst>
          </c:dPt>
          <c:dPt>
            <c:idx val="1"/>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3-A628-4B89-83B6-9E7B14659314}"/>
              </c:ext>
            </c:extLst>
          </c:dPt>
          <c:dPt>
            <c:idx val="2"/>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5-A628-4B89-83B6-9E7B14659314}"/>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A628-4B89-83B6-9E7B14659314}"/>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Met</c:v>
                </c:pt>
                <c:pt idx="1">
                  <c:v>On Track</c:v>
                </c:pt>
                <c:pt idx="2">
                  <c:v>Little/No Progress</c:v>
                </c:pt>
                <c:pt idx="3">
                  <c:v>Getting Worse</c:v>
                </c:pt>
              </c:strCache>
            </c:strRef>
          </c:cat>
          <c:val>
            <c:numRef>
              <c:f>Sheet1!$B$2:$B$5</c:f>
              <c:numCache>
                <c:formatCode>General</c:formatCode>
                <c:ptCount val="4"/>
                <c:pt idx="0">
                  <c:v>6.5</c:v>
                </c:pt>
                <c:pt idx="1">
                  <c:v>1</c:v>
                </c:pt>
                <c:pt idx="2">
                  <c:v>6.25</c:v>
                </c:pt>
                <c:pt idx="3">
                  <c:v>11.25</c:v>
                </c:pt>
              </c:numCache>
            </c:numRef>
          </c:val>
          <c:extLst xmlns:c16r2="http://schemas.microsoft.com/office/drawing/2015/06/chart">
            <c:ext xmlns:c16="http://schemas.microsoft.com/office/drawing/2014/chart" uri="{C3380CC4-5D6E-409C-BE32-E72D297353CC}">
              <c16:uniqueId val="{00000008-A628-4B89-83B6-9E7B146593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dirty="0" smtClean="0"/>
              <a:t>Alaska Native People</a:t>
            </a:r>
            <a:endParaRPr lang="en-US" dirty="0"/>
          </a:p>
        </c:rich>
      </c:tx>
      <c:layout>
        <c:manualLayout>
          <c:xMode val="edge"/>
          <c:yMode val="edge"/>
          <c:x val="0.3458067117650227"/>
          <c:y val="4.6348654491865642E-2"/>
        </c:manualLayout>
      </c:layout>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AN People</c:v>
                </c:pt>
              </c:strCache>
            </c:strRef>
          </c:tx>
          <c:dPt>
            <c:idx val="0"/>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A628-4B89-83B6-9E7B14659314}"/>
              </c:ext>
            </c:extLst>
          </c:dPt>
          <c:dPt>
            <c:idx val="1"/>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3-A628-4B89-83B6-9E7B14659314}"/>
              </c:ext>
            </c:extLst>
          </c:dPt>
          <c:dPt>
            <c:idx val="2"/>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5-A628-4B89-83B6-9E7B14659314}"/>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A628-4B89-83B6-9E7B14659314}"/>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Met</c:v>
                </c:pt>
                <c:pt idx="1">
                  <c:v>On Track</c:v>
                </c:pt>
                <c:pt idx="2">
                  <c:v>Little/No Progress</c:v>
                </c:pt>
                <c:pt idx="3">
                  <c:v>Getting Worse</c:v>
                </c:pt>
              </c:strCache>
            </c:strRef>
          </c:cat>
          <c:val>
            <c:numRef>
              <c:f>Sheet1!$B$2:$B$5</c:f>
              <c:numCache>
                <c:formatCode>General</c:formatCode>
                <c:ptCount val="4"/>
                <c:pt idx="0">
                  <c:v>3</c:v>
                </c:pt>
                <c:pt idx="1">
                  <c:v>1</c:v>
                </c:pt>
                <c:pt idx="2">
                  <c:v>9</c:v>
                </c:pt>
                <c:pt idx="3">
                  <c:v>8</c:v>
                </c:pt>
              </c:numCache>
            </c:numRef>
          </c:val>
          <c:extLst xmlns:c16r2="http://schemas.microsoft.com/office/drawing/2015/06/chart">
            <c:ext xmlns:c16="http://schemas.microsoft.com/office/drawing/2014/chart" uri="{C3380CC4-5D6E-409C-BE32-E72D297353CC}">
              <c16:uniqueId val="{00000008-A628-4B89-83B6-9E7B146593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5F1A6-3DD9-4B3C-AFF5-96AB36D94FF4}" type="doc">
      <dgm:prSet loTypeId="urn:microsoft.com/office/officeart/2005/8/layout/chevron1" loCatId="process" qsTypeId="urn:microsoft.com/office/officeart/2005/8/quickstyle/simple1" qsCatId="simple" csTypeId="urn:microsoft.com/office/officeart/2005/8/colors/accent1_2" csCatId="accent1" phldr="1"/>
      <dgm:spPr/>
    </dgm:pt>
    <dgm:pt modelId="{A44436E3-802A-4627-940C-D4BF4859BF33}">
      <dgm:prSet phldrT="[Text]"/>
      <dgm:spPr/>
      <dgm:t>
        <a:bodyPr/>
        <a:lstStyle/>
        <a:p>
          <a:r>
            <a:rPr lang="en-US" dirty="0" smtClean="0"/>
            <a:t>HA 2000</a:t>
          </a:r>
          <a:endParaRPr lang="en-US" dirty="0"/>
        </a:p>
      </dgm:t>
    </dgm:pt>
    <dgm:pt modelId="{190C46BD-A214-45ED-BB99-494FE7E94410}" type="parTrans" cxnId="{33AE0D77-9827-46A3-818B-7585FDD59BA0}">
      <dgm:prSet/>
      <dgm:spPr/>
      <dgm:t>
        <a:bodyPr/>
        <a:lstStyle/>
        <a:p>
          <a:endParaRPr lang="en-US"/>
        </a:p>
      </dgm:t>
    </dgm:pt>
    <dgm:pt modelId="{19C9DA90-7A07-4EB8-8640-18C5CEDF3F93}" type="sibTrans" cxnId="{33AE0D77-9827-46A3-818B-7585FDD59BA0}">
      <dgm:prSet/>
      <dgm:spPr/>
      <dgm:t>
        <a:bodyPr/>
        <a:lstStyle/>
        <a:p>
          <a:endParaRPr lang="en-US"/>
        </a:p>
      </dgm:t>
    </dgm:pt>
    <dgm:pt modelId="{57C95733-0F52-4F32-BE09-B8BFD158CBB4}">
      <dgm:prSet phldrT="[Text]"/>
      <dgm:spPr/>
      <dgm:t>
        <a:bodyPr/>
        <a:lstStyle/>
        <a:p>
          <a:r>
            <a:rPr lang="en-US" dirty="0" smtClean="0"/>
            <a:t>HA 2010</a:t>
          </a:r>
          <a:endParaRPr lang="en-US" dirty="0"/>
        </a:p>
      </dgm:t>
    </dgm:pt>
    <dgm:pt modelId="{2FE21066-6685-490C-9C3C-CF8E7C2DE34D}" type="parTrans" cxnId="{2FA681D8-2CC5-4590-91A9-45BD1A11791B}">
      <dgm:prSet/>
      <dgm:spPr/>
      <dgm:t>
        <a:bodyPr/>
        <a:lstStyle/>
        <a:p>
          <a:endParaRPr lang="en-US"/>
        </a:p>
      </dgm:t>
    </dgm:pt>
    <dgm:pt modelId="{62DEBE09-B2DD-434A-B430-B70F733845FB}" type="sibTrans" cxnId="{2FA681D8-2CC5-4590-91A9-45BD1A11791B}">
      <dgm:prSet/>
      <dgm:spPr/>
      <dgm:t>
        <a:bodyPr/>
        <a:lstStyle/>
        <a:p>
          <a:endParaRPr lang="en-US"/>
        </a:p>
      </dgm:t>
    </dgm:pt>
    <dgm:pt modelId="{6B9EF4F3-512E-48CC-9F2F-30D907989D43}">
      <dgm:prSet phldrT="[Text]"/>
      <dgm:spPr/>
      <dgm:t>
        <a:bodyPr/>
        <a:lstStyle/>
        <a:p>
          <a:r>
            <a:rPr lang="en-US" dirty="0" smtClean="0"/>
            <a:t>HA 2020</a:t>
          </a:r>
          <a:endParaRPr lang="en-US" dirty="0"/>
        </a:p>
      </dgm:t>
    </dgm:pt>
    <dgm:pt modelId="{D9DB56F7-4296-4332-BD3C-272EC5E89EB5}" type="parTrans" cxnId="{65055BF0-D421-4D6E-8557-B3DF547BA308}">
      <dgm:prSet/>
      <dgm:spPr/>
      <dgm:t>
        <a:bodyPr/>
        <a:lstStyle/>
        <a:p>
          <a:endParaRPr lang="en-US"/>
        </a:p>
      </dgm:t>
    </dgm:pt>
    <dgm:pt modelId="{F59BAE27-FEB7-4CBF-BF21-082D35F374CB}" type="sibTrans" cxnId="{65055BF0-D421-4D6E-8557-B3DF547BA308}">
      <dgm:prSet/>
      <dgm:spPr/>
      <dgm:t>
        <a:bodyPr/>
        <a:lstStyle/>
        <a:p>
          <a:endParaRPr lang="en-US"/>
        </a:p>
      </dgm:t>
    </dgm:pt>
    <dgm:pt modelId="{AFEFAB0B-110A-451F-B661-56909943E11A}" type="pres">
      <dgm:prSet presAssocID="{5A55F1A6-3DD9-4B3C-AFF5-96AB36D94FF4}" presName="Name0" presStyleCnt="0">
        <dgm:presLayoutVars>
          <dgm:dir/>
          <dgm:animLvl val="lvl"/>
          <dgm:resizeHandles val="exact"/>
        </dgm:presLayoutVars>
      </dgm:prSet>
      <dgm:spPr/>
    </dgm:pt>
    <dgm:pt modelId="{BDC8CF78-4E6E-4FEB-A79D-597CBDD618F0}" type="pres">
      <dgm:prSet presAssocID="{A44436E3-802A-4627-940C-D4BF4859BF33}" presName="parTxOnly" presStyleLbl="node1" presStyleIdx="0" presStyleCnt="3">
        <dgm:presLayoutVars>
          <dgm:chMax val="0"/>
          <dgm:chPref val="0"/>
          <dgm:bulletEnabled val="1"/>
        </dgm:presLayoutVars>
      </dgm:prSet>
      <dgm:spPr/>
      <dgm:t>
        <a:bodyPr/>
        <a:lstStyle/>
        <a:p>
          <a:endParaRPr lang="en-US"/>
        </a:p>
      </dgm:t>
    </dgm:pt>
    <dgm:pt modelId="{D574765F-EF4A-44C2-A76C-AB8BFF286D45}" type="pres">
      <dgm:prSet presAssocID="{19C9DA90-7A07-4EB8-8640-18C5CEDF3F93}" presName="parTxOnlySpace" presStyleCnt="0"/>
      <dgm:spPr/>
    </dgm:pt>
    <dgm:pt modelId="{C1A92B10-73A7-45F0-A1D3-6CC9C4D1F2DF}" type="pres">
      <dgm:prSet presAssocID="{57C95733-0F52-4F32-BE09-B8BFD158CBB4}" presName="parTxOnly" presStyleLbl="node1" presStyleIdx="1" presStyleCnt="3">
        <dgm:presLayoutVars>
          <dgm:chMax val="0"/>
          <dgm:chPref val="0"/>
          <dgm:bulletEnabled val="1"/>
        </dgm:presLayoutVars>
      </dgm:prSet>
      <dgm:spPr/>
      <dgm:t>
        <a:bodyPr/>
        <a:lstStyle/>
        <a:p>
          <a:endParaRPr lang="en-US"/>
        </a:p>
      </dgm:t>
    </dgm:pt>
    <dgm:pt modelId="{9D0F1118-2673-4FBE-A19A-5973C26F58C8}" type="pres">
      <dgm:prSet presAssocID="{62DEBE09-B2DD-434A-B430-B70F733845FB}" presName="parTxOnlySpace" presStyleCnt="0"/>
      <dgm:spPr/>
    </dgm:pt>
    <dgm:pt modelId="{49E4D52D-1AB9-47BD-A145-BFDE5C42CB81}" type="pres">
      <dgm:prSet presAssocID="{6B9EF4F3-512E-48CC-9F2F-30D907989D43}" presName="parTxOnly" presStyleLbl="node1" presStyleIdx="2" presStyleCnt="3">
        <dgm:presLayoutVars>
          <dgm:chMax val="0"/>
          <dgm:chPref val="0"/>
          <dgm:bulletEnabled val="1"/>
        </dgm:presLayoutVars>
      </dgm:prSet>
      <dgm:spPr/>
      <dgm:t>
        <a:bodyPr/>
        <a:lstStyle/>
        <a:p>
          <a:endParaRPr lang="en-US"/>
        </a:p>
      </dgm:t>
    </dgm:pt>
  </dgm:ptLst>
  <dgm:cxnLst>
    <dgm:cxn modelId="{33AE0D77-9827-46A3-818B-7585FDD59BA0}" srcId="{5A55F1A6-3DD9-4B3C-AFF5-96AB36D94FF4}" destId="{A44436E3-802A-4627-940C-D4BF4859BF33}" srcOrd="0" destOrd="0" parTransId="{190C46BD-A214-45ED-BB99-494FE7E94410}" sibTransId="{19C9DA90-7A07-4EB8-8640-18C5CEDF3F93}"/>
    <dgm:cxn modelId="{69EF21E0-B6EF-4AF1-AE81-329432B88506}" type="presOf" srcId="{A44436E3-802A-4627-940C-D4BF4859BF33}" destId="{BDC8CF78-4E6E-4FEB-A79D-597CBDD618F0}" srcOrd="0" destOrd="0" presId="urn:microsoft.com/office/officeart/2005/8/layout/chevron1"/>
    <dgm:cxn modelId="{5644E5CC-2701-49CE-B039-801166956539}" type="presOf" srcId="{57C95733-0F52-4F32-BE09-B8BFD158CBB4}" destId="{C1A92B10-73A7-45F0-A1D3-6CC9C4D1F2DF}" srcOrd="0" destOrd="0" presId="urn:microsoft.com/office/officeart/2005/8/layout/chevron1"/>
    <dgm:cxn modelId="{65055BF0-D421-4D6E-8557-B3DF547BA308}" srcId="{5A55F1A6-3DD9-4B3C-AFF5-96AB36D94FF4}" destId="{6B9EF4F3-512E-48CC-9F2F-30D907989D43}" srcOrd="2" destOrd="0" parTransId="{D9DB56F7-4296-4332-BD3C-272EC5E89EB5}" sibTransId="{F59BAE27-FEB7-4CBF-BF21-082D35F374CB}"/>
    <dgm:cxn modelId="{C2DE7AF6-8539-4299-96DC-D5DA41AA8F73}" type="presOf" srcId="{5A55F1A6-3DD9-4B3C-AFF5-96AB36D94FF4}" destId="{AFEFAB0B-110A-451F-B661-56909943E11A}" srcOrd="0" destOrd="0" presId="urn:microsoft.com/office/officeart/2005/8/layout/chevron1"/>
    <dgm:cxn modelId="{2FA681D8-2CC5-4590-91A9-45BD1A11791B}" srcId="{5A55F1A6-3DD9-4B3C-AFF5-96AB36D94FF4}" destId="{57C95733-0F52-4F32-BE09-B8BFD158CBB4}" srcOrd="1" destOrd="0" parTransId="{2FE21066-6685-490C-9C3C-CF8E7C2DE34D}" sibTransId="{62DEBE09-B2DD-434A-B430-B70F733845FB}"/>
    <dgm:cxn modelId="{26E45E99-A658-4A14-B93B-12C750773A23}" type="presOf" srcId="{6B9EF4F3-512E-48CC-9F2F-30D907989D43}" destId="{49E4D52D-1AB9-47BD-A145-BFDE5C42CB81}" srcOrd="0" destOrd="0" presId="urn:microsoft.com/office/officeart/2005/8/layout/chevron1"/>
    <dgm:cxn modelId="{AA9382DD-6A5A-413A-859C-AC19EACFB494}" type="presParOf" srcId="{AFEFAB0B-110A-451F-B661-56909943E11A}" destId="{BDC8CF78-4E6E-4FEB-A79D-597CBDD618F0}" srcOrd="0" destOrd="0" presId="urn:microsoft.com/office/officeart/2005/8/layout/chevron1"/>
    <dgm:cxn modelId="{3116D989-5F20-4074-B98B-FDAF2E49D519}" type="presParOf" srcId="{AFEFAB0B-110A-451F-B661-56909943E11A}" destId="{D574765F-EF4A-44C2-A76C-AB8BFF286D45}" srcOrd="1" destOrd="0" presId="urn:microsoft.com/office/officeart/2005/8/layout/chevron1"/>
    <dgm:cxn modelId="{0C36BB0E-BBA7-4640-8573-CC6035956BBA}" type="presParOf" srcId="{AFEFAB0B-110A-451F-B661-56909943E11A}" destId="{C1A92B10-73A7-45F0-A1D3-6CC9C4D1F2DF}" srcOrd="2" destOrd="0" presId="urn:microsoft.com/office/officeart/2005/8/layout/chevron1"/>
    <dgm:cxn modelId="{65E6745B-D053-456F-A05E-C85BDE967F49}" type="presParOf" srcId="{AFEFAB0B-110A-451F-B661-56909943E11A}" destId="{9D0F1118-2673-4FBE-A19A-5973C26F58C8}" srcOrd="3" destOrd="0" presId="urn:microsoft.com/office/officeart/2005/8/layout/chevron1"/>
    <dgm:cxn modelId="{C9BCD136-E360-4D60-AAC2-827CDFA446EA}" type="presParOf" srcId="{AFEFAB0B-110A-451F-B661-56909943E11A}" destId="{49E4D52D-1AB9-47BD-A145-BFDE5C42CB81}"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2FF0D-A512-49A2-BC36-35D886B89217}" type="doc">
      <dgm:prSet loTypeId="urn:microsoft.com/office/officeart/2005/8/layout/pyramid1" loCatId="pyramid" qsTypeId="urn:microsoft.com/office/officeart/2005/8/quickstyle/3d1" qsCatId="3D" csTypeId="urn:microsoft.com/office/officeart/2005/8/colors/colorful2" csCatId="colorful" phldr="1"/>
      <dgm:spPr/>
      <dgm:t>
        <a:bodyPr/>
        <a:lstStyle/>
        <a:p>
          <a:endParaRPr lang="en-US"/>
        </a:p>
      </dgm:t>
    </dgm:pt>
    <dgm:pt modelId="{73000BA9-45CF-4A79-B9E1-EDD7CE40AD79}">
      <dgm:prSet phldrT="[Text]" custT="1"/>
      <dgm:spPr/>
      <dgm:t>
        <a:bodyPr/>
        <a:lstStyle/>
        <a:p>
          <a:endParaRPr lang="en-US" sz="2000" b="1" dirty="0" smtClean="0"/>
        </a:p>
        <a:p>
          <a:r>
            <a:rPr lang="en-US" sz="2400" b="1" dirty="0" smtClean="0"/>
            <a:t>Steering Team</a:t>
          </a:r>
          <a:endParaRPr lang="en-US" sz="2400" b="1" dirty="0"/>
        </a:p>
      </dgm:t>
    </dgm:pt>
    <dgm:pt modelId="{9E919A09-0201-4A96-8708-3F5939D3038D}" type="parTrans" cxnId="{5F1FC16B-FE90-4293-AE9A-04D83FF7C3AA}">
      <dgm:prSet/>
      <dgm:spPr/>
      <dgm:t>
        <a:bodyPr/>
        <a:lstStyle/>
        <a:p>
          <a:endParaRPr lang="en-US"/>
        </a:p>
      </dgm:t>
    </dgm:pt>
    <dgm:pt modelId="{98094AA6-AE48-4BD8-8C19-3732D1CE26ED}" type="sibTrans" cxnId="{5F1FC16B-FE90-4293-AE9A-04D83FF7C3AA}">
      <dgm:prSet/>
      <dgm:spPr/>
      <dgm:t>
        <a:bodyPr/>
        <a:lstStyle/>
        <a:p>
          <a:endParaRPr lang="en-US"/>
        </a:p>
      </dgm:t>
    </dgm:pt>
    <dgm:pt modelId="{6CCADEF7-3935-48C6-96AF-DE1601CCA72C}">
      <dgm:prSet phldrT="[Text]" custT="1"/>
      <dgm:spPr/>
      <dgm:t>
        <a:bodyPr/>
        <a:lstStyle/>
        <a:p>
          <a:r>
            <a:rPr lang="en-US" sz="3200" b="1" dirty="0" smtClean="0"/>
            <a:t>Subject Expertise Teams</a:t>
          </a:r>
          <a:endParaRPr lang="en-US" sz="3200" b="1" dirty="0"/>
        </a:p>
      </dgm:t>
    </dgm:pt>
    <dgm:pt modelId="{8A651324-5AA0-42BC-B1DC-07D15EBE7A48}" type="parTrans" cxnId="{2F00D0A0-E8C5-4798-A4CF-2682AD2A1783}">
      <dgm:prSet/>
      <dgm:spPr/>
      <dgm:t>
        <a:bodyPr/>
        <a:lstStyle/>
        <a:p>
          <a:endParaRPr lang="en-US"/>
        </a:p>
      </dgm:t>
    </dgm:pt>
    <dgm:pt modelId="{22249739-9472-44B2-8B1C-62D15E726689}" type="sibTrans" cxnId="{2F00D0A0-E8C5-4798-A4CF-2682AD2A1783}">
      <dgm:prSet/>
      <dgm:spPr/>
      <dgm:t>
        <a:bodyPr/>
        <a:lstStyle/>
        <a:p>
          <a:endParaRPr lang="en-US"/>
        </a:p>
      </dgm:t>
    </dgm:pt>
    <dgm:pt modelId="{A9EB89D9-64EA-4654-A999-225954DB87FA}">
      <dgm:prSet phldrT="[Text]" custT="1"/>
      <dgm:spPr/>
      <dgm:t>
        <a:bodyPr/>
        <a:lstStyle/>
        <a:p>
          <a:r>
            <a:rPr lang="en-US" sz="3600" b="1" dirty="0" smtClean="0"/>
            <a:t>Alaskans, Workgroups</a:t>
          </a:r>
          <a:endParaRPr lang="en-US" sz="3600" b="1" dirty="0"/>
        </a:p>
      </dgm:t>
    </dgm:pt>
    <dgm:pt modelId="{AC5BFA12-3A82-4D10-B1FA-2E896E1D7C8F}" type="parTrans" cxnId="{CC5F457B-F214-4BA9-BFBD-905DC101B698}">
      <dgm:prSet/>
      <dgm:spPr/>
      <dgm:t>
        <a:bodyPr/>
        <a:lstStyle/>
        <a:p>
          <a:endParaRPr lang="en-US"/>
        </a:p>
      </dgm:t>
    </dgm:pt>
    <dgm:pt modelId="{FF335BCD-2163-41A6-9754-7A932E5A5617}" type="sibTrans" cxnId="{CC5F457B-F214-4BA9-BFBD-905DC101B698}">
      <dgm:prSet/>
      <dgm:spPr/>
      <dgm:t>
        <a:bodyPr/>
        <a:lstStyle/>
        <a:p>
          <a:endParaRPr lang="en-US"/>
        </a:p>
      </dgm:t>
    </dgm:pt>
    <dgm:pt modelId="{0C2CCB41-583C-47B2-9F6E-827EC2B0EE99}">
      <dgm:prSet phldrT="[Text]" custT="1"/>
      <dgm:spPr/>
      <dgm:t>
        <a:bodyPr/>
        <a:lstStyle/>
        <a:p>
          <a:r>
            <a:rPr lang="en-US" sz="3200" b="1" dirty="0" smtClean="0"/>
            <a:t>Core Team</a:t>
          </a:r>
          <a:endParaRPr lang="en-US" sz="3200" b="1" dirty="0"/>
        </a:p>
      </dgm:t>
    </dgm:pt>
    <dgm:pt modelId="{2A0F9501-9D08-4E31-B6D7-0566553C07B0}" type="parTrans" cxnId="{AD1E1433-3A3D-441D-9E23-E125CF2A61D9}">
      <dgm:prSet/>
      <dgm:spPr/>
      <dgm:t>
        <a:bodyPr/>
        <a:lstStyle/>
        <a:p>
          <a:endParaRPr lang="en-US"/>
        </a:p>
      </dgm:t>
    </dgm:pt>
    <dgm:pt modelId="{691C89B7-A4FB-449F-9267-8172A91130F4}" type="sibTrans" cxnId="{AD1E1433-3A3D-441D-9E23-E125CF2A61D9}">
      <dgm:prSet/>
      <dgm:spPr/>
      <dgm:t>
        <a:bodyPr/>
        <a:lstStyle/>
        <a:p>
          <a:endParaRPr lang="en-US"/>
        </a:p>
      </dgm:t>
    </dgm:pt>
    <dgm:pt modelId="{68343E30-6E77-4994-8C49-47F901C3F960}">
      <dgm:prSet phldrT="[Text]" custT="1"/>
      <dgm:spPr/>
      <dgm:t>
        <a:bodyPr/>
        <a:lstStyle/>
        <a:p>
          <a:r>
            <a:rPr lang="en-US" sz="3200" b="1" dirty="0" smtClean="0"/>
            <a:t>Advisory Team</a:t>
          </a:r>
          <a:endParaRPr lang="en-US" sz="3200" b="1" dirty="0"/>
        </a:p>
      </dgm:t>
    </dgm:pt>
    <dgm:pt modelId="{715BBEE4-ECB7-42BC-8E9E-AC769F9C092D}" type="parTrans" cxnId="{AB6CBBBB-CBD3-48CE-8C3E-2C5BB3528FDB}">
      <dgm:prSet/>
      <dgm:spPr/>
      <dgm:t>
        <a:bodyPr/>
        <a:lstStyle/>
        <a:p>
          <a:endParaRPr lang="en-US"/>
        </a:p>
      </dgm:t>
    </dgm:pt>
    <dgm:pt modelId="{5B1C77BE-A27A-4B46-BB31-2A5F2BD6DF6F}" type="sibTrans" cxnId="{AB6CBBBB-CBD3-48CE-8C3E-2C5BB3528FDB}">
      <dgm:prSet/>
      <dgm:spPr/>
      <dgm:t>
        <a:bodyPr/>
        <a:lstStyle/>
        <a:p>
          <a:endParaRPr lang="en-US"/>
        </a:p>
      </dgm:t>
    </dgm:pt>
    <dgm:pt modelId="{128C11F6-BF8F-43E9-8021-BEAC58E6B97F}" type="pres">
      <dgm:prSet presAssocID="{A812FF0D-A512-49A2-BC36-35D886B89217}" presName="Name0" presStyleCnt="0">
        <dgm:presLayoutVars>
          <dgm:dir/>
          <dgm:animLvl val="lvl"/>
          <dgm:resizeHandles val="exact"/>
        </dgm:presLayoutVars>
      </dgm:prSet>
      <dgm:spPr/>
      <dgm:t>
        <a:bodyPr/>
        <a:lstStyle/>
        <a:p>
          <a:endParaRPr lang="en-US"/>
        </a:p>
      </dgm:t>
    </dgm:pt>
    <dgm:pt modelId="{436C9A2D-21EA-4855-BAB0-C55ABDB11ACC}" type="pres">
      <dgm:prSet presAssocID="{73000BA9-45CF-4A79-B9E1-EDD7CE40AD79}" presName="Name8" presStyleCnt="0"/>
      <dgm:spPr/>
      <dgm:t>
        <a:bodyPr/>
        <a:lstStyle/>
        <a:p>
          <a:endParaRPr lang="en-US"/>
        </a:p>
      </dgm:t>
    </dgm:pt>
    <dgm:pt modelId="{8294ED6B-8D53-46C4-8381-F09241E3D51E}" type="pres">
      <dgm:prSet presAssocID="{73000BA9-45CF-4A79-B9E1-EDD7CE40AD79}" presName="level" presStyleLbl="node1" presStyleIdx="0" presStyleCnt="5" custScaleX="103704" custLinFactNeighborX="-926">
        <dgm:presLayoutVars>
          <dgm:chMax val="1"/>
          <dgm:bulletEnabled val="1"/>
        </dgm:presLayoutVars>
      </dgm:prSet>
      <dgm:spPr/>
      <dgm:t>
        <a:bodyPr/>
        <a:lstStyle/>
        <a:p>
          <a:endParaRPr lang="en-US"/>
        </a:p>
      </dgm:t>
    </dgm:pt>
    <dgm:pt modelId="{F3C2340C-0363-404A-9EBB-71D21C5BE1B1}" type="pres">
      <dgm:prSet presAssocID="{73000BA9-45CF-4A79-B9E1-EDD7CE40AD79}" presName="levelTx" presStyleLbl="revTx" presStyleIdx="0" presStyleCnt="0">
        <dgm:presLayoutVars>
          <dgm:chMax val="1"/>
          <dgm:bulletEnabled val="1"/>
        </dgm:presLayoutVars>
      </dgm:prSet>
      <dgm:spPr/>
      <dgm:t>
        <a:bodyPr/>
        <a:lstStyle/>
        <a:p>
          <a:endParaRPr lang="en-US"/>
        </a:p>
      </dgm:t>
    </dgm:pt>
    <dgm:pt modelId="{3EF446A2-9052-4626-AA55-3D91BFC2C808}" type="pres">
      <dgm:prSet presAssocID="{0C2CCB41-583C-47B2-9F6E-827EC2B0EE99}" presName="Name8" presStyleCnt="0"/>
      <dgm:spPr/>
      <dgm:t>
        <a:bodyPr/>
        <a:lstStyle/>
        <a:p>
          <a:endParaRPr lang="en-US"/>
        </a:p>
      </dgm:t>
    </dgm:pt>
    <dgm:pt modelId="{3359755C-13A5-4CFB-87D3-D4DDE6D32765}" type="pres">
      <dgm:prSet presAssocID="{0C2CCB41-583C-47B2-9F6E-827EC2B0EE99}" presName="level" presStyleLbl="node1" presStyleIdx="1" presStyleCnt="5">
        <dgm:presLayoutVars>
          <dgm:chMax val="1"/>
          <dgm:bulletEnabled val="1"/>
        </dgm:presLayoutVars>
      </dgm:prSet>
      <dgm:spPr/>
      <dgm:t>
        <a:bodyPr/>
        <a:lstStyle/>
        <a:p>
          <a:endParaRPr lang="en-US"/>
        </a:p>
      </dgm:t>
    </dgm:pt>
    <dgm:pt modelId="{D466BC85-828D-471A-8A14-084D5A3FE8D0}" type="pres">
      <dgm:prSet presAssocID="{0C2CCB41-583C-47B2-9F6E-827EC2B0EE99}" presName="levelTx" presStyleLbl="revTx" presStyleIdx="0" presStyleCnt="0">
        <dgm:presLayoutVars>
          <dgm:chMax val="1"/>
          <dgm:bulletEnabled val="1"/>
        </dgm:presLayoutVars>
      </dgm:prSet>
      <dgm:spPr/>
      <dgm:t>
        <a:bodyPr/>
        <a:lstStyle/>
        <a:p>
          <a:endParaRPr lang="en-US"/>
        </a:p>
      </dgm:t>
    </dgm:pt>
    <dgm:pt modelId="{0E300F78-2E6E-48B2-85A2-ADC688B36F81}" type="pres">
      <dgm:prSet presAssocID="{68343E30-6E77-4994-8C49-47F901C3F960}" presName="Name8" presStyleCnt="0"/>
      <dgm:spPr/>
      <dgm:t>
        <a:bodyPr/>
        <a:lstStyle/>
        <a:p>
          <a:endParaRPr lang="en-US"/>
        </a:p>
      </dgm:t>
    </dgm:pt>
    <dgm:pt modelId="{3291AEEC-5077-40A1-B5EA-65D6F84288A4}" type="pres">
      <dgm:prSet presAssocID="{68343E30-6E77-4994-8C49-47F901C3F960}" presName="level" presStyleLbl="node1" presStyleIdx="2" presStyleCnt="5">
        <dgm:presLayoutVars>
          <dgm:chMax val="1"/>
          <dgm:bulletEnabled val="1"/>
        </dgm:presLayoutVars>
      </dgm:prSet>
      <dgm:spPr/>
      <dgm:t>
        <a:bodyPr/>
        <a:lstStyle/>
        <a:p>
          <a:endParaRPr lang="en-US"/>
        </a:p>
      </dgm:t>
    </dgm:pt>
    <dgm:pt modelId="{F83F3CC9-933B-426B-B382-627134E306C8}" type="pres">
      <dgm:prSet presAssocID="{68343E30-6E77-4994-8C49-47F901C3F960}" presName="levelTx" presStyleLbl="revTx" presStyleIdx="0" presStyleCnt="0">
        <dgm:presLayoutVars>
          <dgm:chMax val="1"/>
          <dgm:bulletEnabled val="1"/>
        </dgm:presLayoutVars>
      </dgm:prSet>
      <dgm:spPr/>
      <dgm:t>
        <a:bodyPr/>
        <a:lstStyle/>
        <a:p>
          <a:endParaRPr lang="en-US"/>
        </a:p>
      </dgm:t>
    </dgm:pt>
    <dgm:pt modelId="{DD79C012-9B40-4BB2-AB16-C8082823C8EC}" type="pres">
      <dgm:prSet presAssocID="{6CCADEF7-3935-48C6-96AF-DE1601CCA72C}" presName="Name8" presStyleCnt="0"/>
      <dgm:spPr/>
      <dgm:t>
        <a:bodyPr/>
        <a:lstStyle/>
        <a:p>
          <a:endParaRPr lang="en-US"/>
        </a:p>
      </dgm:t>
    </dgm:pt>
    <dgm:pt modelId="{9473DAA9-EFB4-46CC-8DB1-849B6B6713E2}" type="pres">
      <dgm:prSet presAssocID="{6CCADEF7-3935-48C6-96AF-DE1601CCA72C}" presName="level" presStyleLbl="node1" presStyleIdx="3" presStyleCnt="5">
        <dgm:presLayoutVars>
          <dgm:chMax val="1"/>
          <dgm:bulletEnabled val="1"/>
        </dgm:presLayoutVars>
      </dgm:prSet>
      <dgm:spPr/>
      <dgm:t>
        <a:bodyPr/>
        <a:lstStyle/>
        <a:p>
          <a:endParaRPr lang="en-US"/>
        </a:p>
      </dgm:t>
    </dgm:pt>
    <dgm:pt modelId="{3B05AB4F-C429-4248-B303-C7DC63DF21A8}" type="pres">
      <dgm:prSet presAssocID="{6CCADEF7-3935-48C6-96AF-DE1601CCA72C}" presName="levelTx" presStyleLbl="revTx" presStyleIdx="0" presStyleCnt="0">
        <dgm:presLayoutVars>
          <dgm:chMax val="1"/>
          <dgm:bulletEnabled val="1"/>
        </dgm:presLayoutVars>
      </dgm:prSet>
      <dgm:spPr/>
      <dgm:t>
        <a:bodyPr/>
        <a:lstStyle/>
        <a:p>
          <a:endParaRPr lang="en-US"/>
        </a:p>
      </dgm:t>
    </dgm:pt>
    <dgm:pt modelId="{A3026E8D-289B-47B5-A3B1-0CD5A96F2449}" type="pres">
      <dgm:prSet presAssocID="{A9EB89D9-64EA-4654-A999-225954DB87FA}" presName="Name8" presStyleCnt="0"/>
      <dgm:spPr/>
      <dgm:t>
        <a:bodyPr/>
        <a:lstStyle/>
        <a:p>
          <a:endParaRPr lang="en-US"/>
        </a:p>
      </dgm:t>
    </dgm:pt>
    <dgm:pt modelId="{D0B6D832-E44E-4170-81CB-52971BF63031}" type="pres">
      <dgm:prSet presAssocID="{A9EB89D9-64EA-4654-A999-225954DB87FA}" presName="level" presStyleLbl="node1" presStyleIdx="4" presStyleCnt="5">
        <dgm:presLayoutVars>
          <dgm:chMax val="1"/>
          <dgm:bulletEnabled val="1"/>
        </dgm:presLayoutVars>
      </dgm:prSet>
      <dgm:spPr/>
      <dgm:t>
        <a:bodyPr/>
        <a:lstStyle/>
        <a:p>
          <a:endParaRPr lang="en-US"/>
        </a:p>
      </dgm:t>
    </dgm:pt>
    <dgm:pt modelId="{EE00167F-9095-4A5B-B8DA-D067637AAE46}" type="pres">
      <dgm:prSet presAssocID="{A9EB89D9-64EA-4654-A999-225954DB87FA}" presName="levelTx" presStyleLbl="revTx" presStyleIdx="0" presStyleCnt="0">
        <dgm:presLayoutVars>
          <dgm:chMax val="1"/>
          <dgm:bulletEnabled val="1"/>
        </dgm:presLayoutVars>
      </dgm:prSet>
      <dgm:spPr/>
      <dgm:t>
        <a:bodyPr/>
        <a:lstStyle/>
        <a:p>
          <a:endParaRPr lang="en-US"/>
        </a:p>
      </dgm:t>
    </dgm:pt>
  </dgm:ptLst>
  <dgm:cxnLst>
    <dgm:cxn modelId="{991B1B09-815E-45A5-9DD7-C4F880E0544C}" type="presOf" srcId="{73000BA9-45CF-4A79-B9E1-EDD7CE40AD79}" destId="{F3C2340C-0363-404A-9EBB-71D21C5BE1B1}" srcOrd="1" destOrd="0" presId="urn:microsoft.com/office/officeart/2005/8/layout/pyramid1"/>
    <dgm:cxn modelId="{2F00D0A0-E8C5-4798-A4CF-2682AD2A1783}" srcId="{A812FF0D-A512-49A2-BC36-35D886B89217}" destId="{6CCADEF7-3935-48C6-96AF-DE1601CCA72C}" srcOrd="3" destOrd="0" parTransId="{8A651324-5AA0-42BC-B1DC-07D15EBE7A48}" sibTransId="{22249739-9472-44B2-8B1C-62D15E726689}"/>
    <dgm:cxn modelId="{29B07BE5-C6B2-41FF-9B5B-19CA0FE19E27}" type="presOf" srcId="{68343E30-6E77-4994-8C49-47F901C3F960}" destId="{F83F3CC9-933B-426B-B382-627134E306C8}" srcOrd="1" destOrd="0" presId="urn:microsoft.com/office/officeart/2005/8/layout/pyramid1"/>
    <dgm:cxn modelId="{F679DEB4-CC74-40B8-8BCB-802FD7A7FCAC}" type="presOf" srcId="{6CCADEF7-3935-48C6-96AF-DE1601CCA72C}" destId="{3B05AB4F-C429-4248-B303-C7DC63DF21A8}" srcOrd="1" destOrd="0" presId="urn:microsoft.com/office/officeart/2005/8/layout/pyramid1"/>
    <dgm:cxn modelId="{ED28472D-DC07-4FD8-A0D1-C6D8C16CA07C}" type="presOf" srcId="{A9EB89D9-64EA-4654-A999-225954DB87FA}" destId="{EE00167F-9095-4A5B-B8DA-D067637AAE46}" srcOrd="1" destOrd="0" presId="urn:microsoft.com/office/officeart/2005/8/layout/pyramid1"/>
    <dgm:cxn modelId="{68A8A6FB-70F2-49EC-A949-4C8EC20754C8}" type="presOf" srcId="{A9EB89D9-64EA-4654-A999-225954DB87FA}" destId="{D0B6D832-E44E-4170-81CB-52971BF63031}" srcOrd="0" destOrd="0" presId="urn:microsoft.com/office/officeart/2005/8/layout/pyramid1"/>
    <dgm:cxn modelId="{BA04BD96-E331-4E59-AF61-F2EE09679654}" type="presOf" srcId="{0C2CCB41-583C-47B2-9F6E-827EC2B0EE99}" destId="{D466BC85-828D-471A-8A14-084D5A3FE8D0}" srcOrd="1" destOrd="0" presId="urn:microsoft.com/office/officeart/2005/8/layout/pyramid1"/>
    <dgm:cxn modelId="{E3C3DE26-E22E-4155-A591-55B883C27C72}" type="presOf" srcId="{0C2CCB41-583C-47B2-9F6E-827EC2B0EE99}" destId="{3359755C-13A5-4CFB-87D3-D4DDE6D32765}" srcOrd="0" destOrd="0" presId="urn:microsoft.com/office/officeart/2005/8/layout/pyramid1"/>
    <dgm:cxn modelId="{94A6EEF3-8201-48A7-96B8-3D31108088D9}" type="presOf" srcId="{73000BA9-45CF-4A79-B9E1-EDD7CE40AD79}" destId="{8294ED6B-8D53-46C4-8381-F09241E3D51E}" srcOrd="0" destOrd="0" presId="urn:microsoft.com/office/officeart/2005/8/layout/pyramid1"/>
    <dgm:cxn modelId="{CC5F457B-F214-4BA9-BFBD-905DC101B698}" srcId="{A812FF0D-A512-49A2-BC36-35D886B89217}" destId="{A9EB89D9-64EA-4654-A999-225954DB87FA}" srcOrd="4" destOrd="0" parTransId="{AC5BFA12-3A82-4D10-B1FA-2E896E1D7C8F}" sibTransId="{FF335BCD-2163-41A6-9754-7A932E5A5617}"/>
    <dgm:cxn modelId="{5F1FC16B-FE90-4293-AE9A-04D83FF7C3AA}" srcId="{A812FF0D-A512-49A2-BC36-35D886B89217}" destId="{73000BA9-45CF-4A79-B9E1-EDD7CE40AD79}" srcOrd="0" destOrd="0" parTransId="{9E919A09-0201-4A96-8708-3F5939D3038D}" sibTransId="{98094AA6-AE48-4BD8-8C19-3732D1CE26ED}"/>
    <dgm:cxn modelId="{2AFEF18A-1AE9-44A7-BB14-02FAF6D2DEE0}" type="presOf" srcId="{A812FF0D-A512-49A2-BC36-35D886B89217}" destId="{128C11F6-BF8F-43E9-8021-BEAC58E6B97F}" srcOrd="0" destOrd="0" presId="urn:microsoft.com/office/officeart/2005/8/layout/pyramid1"/>
    <dgm:cxn modelId="{29ABD412-6541-4EBB-844D-D2E8E0DC8C60}" type="presOf" srcId="{68343E30-6E77-4994-8C49-47F901C3F960}" destId="{3291AEEC-5077-40A1-B5EA-65D6F84288A4}" srcOrd="0" destOrd="0" presId="urn:microsoft.com/office/officeart/2005/8/layout/pyramid1"/>
    <dgm:cxn modelId="{AD1E1433-3A3D-441D-9E23-E125CF2A61D9}" srcId="{A812FF0D-A512-49A2-BC36-35D886B89217}" destId="{0C2CCB41-583C-47B2-9F6E-827EC2B0EE99}" srcOrd="1" destOrd="0" parTransId="{2A0F9501-9D08-4E31-B6D7-0566553C07B0}" sibTransId="{691C89B7-A4FB-449F-9267-8172A91130F4}"/>
    <dgm:cxn modelId="{AB6CBBBB-CBD3-48CE-8C3E-2C5BB3528FDB}" srcId="{A812FF0D-A512-49A2-BC36-35D886B89217}" destId="{68343E30-6E77-4994-8C49-47F901C3F960}" srcOrd="2" destOrd="0" parTransId="{715BBEE4-ECB7-42BC-8E9E-AC769F9C092D}" sibTransId="{5B1C77BE-A27A-4B46-BB31-2A5F2BD6DF6F}"/>
    <dgm:cxn modelId="{4E6E9689-164E-416E-9FE2-B1416516D88F}" type="presOf" srcId="{6CCADEF7-3935-48C6-96AF-DE1601CCA72C}" destId="{9473DAA9-EFB4-46CC-8DB1-849B6B6713E2}" srcOrd="0" destOrd="0" presId="urn:microsoft.com/office/officeart/2005/8/layout/pyramid1"/>
    <dgm:cxn modelId="{BEB699D8-986D-42E7-9E58-EF2C3EE38ECB}" type="presParOf" srcId="{128C11F6-BF8F-43E9-8021-BEAC58E6B97F}" destId="{436C9A2D-21EA-4855-BAB0-C55ABDB11ACC}" srcOrd="0" destOrd="0" presId="urn:microsoft.com/office/officeart/2005/8/layout/pyramid1"/>
    <dgm:cxn modelId="{2995D797-F33B-489D-A045-B305089A5728}" type="presParOf" srcId="{436C9A2D-21EA-4855-BAB0-C55ABDB11ACC}" destId="{8294ED6B-8D53-46C4-8381-F09241E3D51E}" srcOrd="0" destOrd="0" presId="urn:microsoft.com/office/officeart/2005/8/layout/pyramid1"/>
    <dgm:cxn modelId="{4410D7C7-9DBC-4E85-832F-9012CC35C836}" type="presParOf" srcId="{436C9A2D-21EA-4855-BAB0-C55ABDB11ACC}" destId="{F3C2340C-0363-404A-9EBB-71D21C5BE1B1}" srcOrd="1" destOrd="0" presId="urn:microsoft.com/office/officeart/2005/8/layout/pyramid1"/>
    <dgm:cxn modelId="{C7FB8535-C3C3-4544-B7B5-B366C32CCEAD}" type="presParOf" srcId="{128C11F6-BF8F-43E9-8021-BEAC58E6B97F}" destId="{3EF446A2-9052-4626-AA55-3D91BFC2C808}" srcOrd="1" destOrd="0" presId="urn:microsoft.com/office/officeart/2005/8/layout/pyramid1"/>
    <dgm:cxn modelId="{6D2FD2FE-9E77-4642-8032-F61094931ED8}" type="presParOf" srcId="{3EF446A2-9052-4626-AA55-3D91BFC2C808}" destId="{3359755C-13A5-4CFB-87D3-D4DDE6D32765}" srcOrd="0" destOrd="0" presId="urn:microsoft.com/office/officeart/2005/8/layout/pyramid1"/>
    <dgm:cxn modelId="{B18DECD3-9B29-4492-A82C-E8FC1CB2A85E}" type="presParOf" srcId="{3EF446A2-9052-4626-AA55-3D91BFC2C808}" destId="{D466BC85-828D-471A-8A14-084D5A3FE8D0}" srcOrd="1" destOrd="0" presId="urn:microsoft.com/office/officeart/2005/8/layout/pyramid1"/>
    <dgm:cxn modelId="{8ABA5012-B384-4C5A-9E68-21BE2E87F707}" type="presParOf" srcId="{128C11F6-BF8F-43E9-8021-BEAC58E6B97F}" destId="{0E300F78-2E6E-48B2-85A2-ADC688B36F81}" srcOrd="2" destOrd="0" presId="urn:microsoft.com/office/officeart/2005/8/layout/pyramid1"/>
    <dgm:cxn modelId="{747DAD97-34F3-434F-B817-398354754CB1}" type="presParOf" srcId="{0E300F78-2E6E-48B2-85A2-ADC688B36F81}" destId="{3291AEEC-5077-40A1-B5EA-65D6F84288A4}" srcOrd="0" destOrd="0" presId="urn:microsoft.com/office/officeart/2005/8/layout/pyramid1"/>
    <dgm:cxn modelId="{90B1F52B-7478-45B9-AFBD-152F78EDAF8A}" type="presParOf" srcId="{0E300F78-2E6E-48B2-85A2-ADC688B36F81}" destId="{F83F3CC9-933B-426B-B382-627134E306C8}" srcOrd="1" destOrd="0" presId="urn:microsoft.com/office/officeart/2005/8/layout/pyramid1"/>
    <dgm:cxn modelId="{74DC3DBD-427E-4374-B07B-11C95C76194B}" type="presParOf" srcId="{128C11F6-BF8F-43E9-8021-BEAC58E6B97F}" destId="{DD79C012-9B40-4BB2-AB16-C8082823C8EC}" srcOrd="3" destOrd="0" presId="urn:microsoft.com/office/officeart/2005/8/layout/pyramid1"/>
    <dgm:cxn modelId="{0BF3C9D2-13F8-4AA1-8287-DF80818E67AB}" type="presParOf" srcId="{DD79C012-9B40-4BB2-AB16-C8082823C8EC}" destId="{9473DAA9-EFB4-46CC-8DB1-849B6B6713E2}" srcOrd="0" destOrd="0" presId="urn:microsoft.com/office/officeart/2005/8/layout/pyramid1"/>
    <dgm:cxn modelId="{A7B4E60A-D699-4B17-AFD1-5B508EBC988A}" type="presParOf" srcId="{DD79C012-9B40-4BB2-AB16-C8082823C8EC}" destId="{3B05AB4F-C429-4248-B303-C7DC63DF21A8}" srcOrd="1" destOrd="0" presId="urn:microsoft.com/office/officeart/2005/8/layout/pyramid1"/>
    <dgm:cxn modelId="{F557A121-97AB-443E-A85E-D88426C6DA67}" type="presParOf" srcId="{128C11F6-BF8F-43E9-8021-BEAC58E6B97F}" destId="{A3026E8D-289B-47B5-A3B1-0CD5A96F2449}" srcOrd="4" destOrd="0" presId="urn:microsoft.com/office/officeart/2005/8/layout/pyramid1"/>
    <dgm:cxn modelId="{E0CA65C9-A122-42EB-8F00-1206E9D498DA}" type="presParOf" srcId="{A3026E8D-289B-47B5-A3B1-0CD5A96F2449}" destId="{D0B6D832-E44E-4170-81CB-52971BF63031}" srcOrd="0" destOrd="0" presId="urn:microsoft.com/office/officeart/2005/8/layout/pyramid1"/>
    <dgm:cxn modelId="{5B0E34F8-241E-4F90-B9CD-03E69538462A}" type="presParOf" srcId="{A3026E8D-289B-47B5-A3B1-0CD5A96F2449}" destId="{EE00167F-9095-4A5B-B8DA-D067637AAE46}"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056700-3AD3-4ECB-A46E-014D35CD7A3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19FC1615-6848-4D5F-8A69-5CB872EBF8D6}">
      <dgm:prSet phldrT="[Text]" custT="1"/>
      <dgm:spPr>
        <a:noFill/>
        <a:ln>
          <a:noFill/>
        </a:ln>
      </dgm:spPr>
      <dgm:t>
        <a:bodyPr/>
        <a:lstStyle/>
        <a:p>
          <a:r>
            <a:rPr lang="en-US" sz="2400" b="1" dirty="0" smtClean="0">
              <a:solidFill>
                <a:schemeClr val="tx1"/>
              </a:solidFill>
              <a:latin typeface="Arial" pitchFamily="34" charset="0"/>
              <a:cs typeface="Arial" pitchFamily="34" charset="0"/>
            </a:rPr>
            <a:t>Steering Team</a:t>
          </a:r>
          <a:endParaRPr lang="en-US" sz="2400" b="1" dirty="0">
            <a:solidFill>
              <a:schemeClr val="tx1"/>
            </a:solidFill>
            <a:latin typeface="Arial" pitchFamily="34" charset="0"/>
            <a:cs typeface="Arial" pitchFamily="34" charset="0"/>
          </a:endParaRPr>
        </a:p>
      </dgm:t>
    </dgm:pt>
    <dgm:pt modelId="{9DE0076E-6E87-4880-9FA9-4A15205CFAA5}" type="parTrans" cxnId="{D66FA04F-F269-4D6E-958F-1452AAB5B279}">
      <dgm:prSet/>
      <dgm:spPr/>
      <dgm:t>
        <a:bodyPr/>
        <a:lstStyle/>
        <a:p>
          <a:endParaRPr lang="en-US"/>
        </a:p>
      </dgm:t>
    </dgm:pt>
    <dgm:pt modelId="{E33925D8-90C4-47ED-A376-82C8FBCF718B}" type="sibTrans" cxnId="{D66FA04F-F269-4D6E-958F-1452AAB5B279}">
      <dgm:prSet/>
      <dgm:spPr/>
      <dgm:t>
        <a:bodyPr/>
        <a:lstStyle/>
        <a:p>
          <a:endParaRPr lang="en-US"/>
        </a:p>
      </dgm:t>
    </dgm:pt>
    <dgm:pt modelId="{99D4E22E-EE89-4DC9-90D2-ACCA24D444EE}" type="pres">
      <dgm:prSet presAssocID="{D2056700-3AD3-4ECB-A46E-014D35CD7A32}" presName="Name0" presStyleCnt="0">
        <dgm:presLayoutVars>
          <dgm:chMax val="4"/>
          <dgm:resizeHandles val="exact"/>
        </dgm:presLayoutVars>
      </dgm:prSet>
      <dgm:spPr/>
      <dgm:t>
        <a:bodyPr/>
        <a:lstStyle/>
        <a:p>
          <a:endParaRPr lang="en-US"/>
        </a:p>
      </dgm:t>
    </dgm:pt>
    <dgm:pt modelId="{0FCED658-A73B-44EE-A4B1-C20A392D53DB}" type="pres">
      <dgm:prSet presAssocID="{D2056700-3AD3-4ECB-A46E-014D35CD7A32}" presName="ellipse" presStyleLbl="trBgShp" presStyleIdx="0" presStyleCnt="1" custLinFactNeighborX="-10310" custLinFactNeighborY="-5997"/>
      <dgm:spPr>
        <a:noFill/>
      </dgm:spPr>
    </dgm:pt>
    <dgm:pt modelId="{5F748CBB-253A-4D79-B888-58D5410CA743}" type="pres">
      <dgm:prSet presAssocID="{D2056700-3AD3-4ECB-A46E-014D35CD7A32}" presName="arrow1" presStyleLbl="fgShp" presStyleIdx="0" presStyleCnt="1" custScaleX="72461" custScaleY="83648" custLinFactX="-39540" custLinFactY="-100000" custLinFactNeighborX="-100000" custLinFactNeighborY="-111443"/>
      <dgm:spPr>
        <a:solidFill>
          <a:schemeClr val="tx1"/>
        </a:solidFill>
      </dgm:spPr>
      <dgm:t>
        <a:bodyPr/>
        <a:lstStyle/>
        <a:p>
          <a:endParaRPr lang="en-US"/>
        </a:p>
      </dgm:t>
    </dgm:pt>
    <dgm:pt modelId="{C9FA05D2-FD8F-49EA-B00C-07ECE5663FE0}" type="pres">
      <dgm:prSet presAssocID="{D2056700-3AD3-4ECB-A46E-014D35CD7A32}" presName="rectangle" presStyleLbl="revTx" presStyleIdx="0" presStyleCnt="1" custLinFactY="-130833" custLinFactNeighborX="-28326" custLinFactNeighborY="-200000">
        <dgm:presLayoutVars>
          <dgm:bulletEnabled val="1"/>
        </dgm:presLayoutVars>
      </dgm:prSet>
      <dgm:spPr>
        <a:noFill/>
        <a:ln>
          <a:noFill/>
        </a:ln>
      </dgm:spPr>
      <dgm:t>
        <a:bodyPr/>
        <a:lstStyle/>
        <a:p>
          <a:endParaRPr lang="en-US"/>
        </a:p>
      </dgm:t>
    </dgm:pt>
    <dgm:pt modelId="{19779830-2BA1-4947-BC34-517073CA9995}" type="pres">
      <dgm:prSet presAssocID="{D2056700-3AD3-4ECB-A46E-014D35CD7A32}" presName="funnel" presStyleLbl="trAlignAcc1" presStyleIdx="0" presStyleCnt="1" custScaleX="123933" custScaleY="47092" custLinFactNeighborX="-26626" custLinFactNeighborY="426"/>
      <dgm:spPr>
        <a:solidFill>
          <a:srgbClr val="FFC000"/>
        </a:solidFill>
        <a:ln>
          <a:solidFill>
            <a:schemeClr val="tx1"/>
          </a:solidFill>
        </a:ln>
      </dgm:spPr>
      <dgm:t>
        <a:bodyPr/>
        <a:lstStyle/>
        <a:p>
          <a:endParaRPr lang="en-US"/>
        </a:p>
      </dgm:t>
    </dgm:pt>
  </dgm:ptLst>
  <dgm:cxnLst>
    <dgm:cxn modelId="{D66FA04F-F269-4D6E-958F-1452AAB5B279}" srcId="{D2056700-3AD3-4ECB-A46E-014D35CD7A32}" destId="{19FC1615-6848-4D5F-8A69-5CB872EBF8D6}" srcOrd="0" destOrd="0" parTransId="{9DE0076E-6E87-4880-9FA9-4A15205CFAA5}" sibTransId="{E33925D8-90C4-47ED-A376-82C8FBCF718B}"/>
    <dgm:cxn modelId="{3EAAA652-D5D4-456C-8D7B-17C75FF38120}" type="presOf" srcId="{19FC1615-6848-4D5F-8A69-5CB872EBF8D6}" destId="{C9FA05D2-FD8F-49EA-B00C-07ECE5663FE0}" srcOrd="0" destOrd="0" presId="urn:microsoft.com/office/officeart/2005/8/layout/funnel1"/>
    <dgm:cxn modelId="{D0661E91-BE87-4D32-AF33-A9D5218AB1E6}" type="presOf" srcId="{D2056700-3AD3-4ECB-A46E-014D35CD7A32}" destId="{99D4E22E-EE89-4DC9-90D2-ACCA24D444EE}" srcOrd="0" destOrd="0" presId="urn:microsoft.com/office/officeart/2005/8/layout/funnel1"/>
    <dgm:cxn modelId="{5E692580-077A-41D6-9B04-D97F941A0DD9}" type="presParOf" srcId="{99D4E22E-EE89-4DC9-90D2-ACCA24D444EE}" destId="{0FCED658-A73B-44EE-A4B1-C20A392D53DB}" srcOrd="0" destOrd="0" presId="urn:microsoft.com/office/officeart/2005/8/layout/funnel1"/>
    <dgm:cxn modelId="{F4546DD4-0DCD-45F4-A1C4-E52C6AF74791}" type="presParOf" srcId="{99D4E22E-EE89-4DC9-90D2-ACCA24D444EE}" destId="{5F748CBB-253A-4D79-B888-58D5410CA743}" srcOrd="1" destOrd="0" presId="urn:microsoft.com/office/officeart/2005/8/layout/funnel1"/>
    <dgm:cxn modelId="{194331E0-FD16-46FB-9294-617F70D64C62}" type="presParOf" srcId="{99D4E22E-EE89-4DC9-90D2-ACCA24D444EE}" destId="{C9FA05D2-FD8F-49EA-B00C-07ECE5663FE0}" srcOrd="2" destOrd="0" presId="urn:microsoft.com/office/officeart/2005/8/layout/funnel1"/>
    <dgm:cxn modelId="{691AFBB1-737A-4B8B-B19F-57AFA2B9AB48}" type="presParOf" srcId="{99D4E22E-EE89-4DC9-90D2-ACCA24D444EE}" destId="{19779830-2BA1-4947-BC34-517073CA9995}" srcOrd="3"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056700-3AD3-4ECB-A46E-014D35CD7A3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19FC1615-6848-4D5F-8A69-5CB872EBF8D6}">
      <dgm:prSet phldrT="[Text]" custT="1"/>
      <dgm:spPr>
        <a:solidFill>
          <a:schemeClr val="tx1">
            <a:lumMod val="20000"/>
            <a:lumOff val="80000"/>
          </a:schemeClr>
        </a:solidFill>
        <a:ln>
          <a:noFill/>
        </a:ln>
      </dgm:spPr>
      <dgm:t>
        <a:bodyPr/>
        <a:lstStyle/>
        <a:p>
          <a:r>
            <a:rPr lang="en-US" sz="2400" b="1" dirty="0" smtClean="0">
              <a:solidFill>
                <a:schemeClr val="tx1"/>
              </a:solidFill>
              <a:latin typeface="Arial" pitchFamily="34" charset="0"/>
              <a:cs typeface="Arial" pitchFamily="34" charset="0"/>
            </a:rPr>
            <a:t>Advisory Team</a:t>
          </a:r>
          <a:endParaRPr lang="en-US" sz="2400" b="1" dirty="0">
            <a:solidFill>
              <a:schemeClr val="tx1"/>
            </a:solidFill>
            <a:latin typeface="Arial" pitchFamily="34" charset="0"/>
            <a:cs typeface="Arial" pitchFamily="34" charset="0"/>
          </a:endParaRPr>
        </a:p>
      </dgm:t>
    </dgm:pt>
    <dgm:pt modelId="{9DE0076E-6E87-4880-9FA9-4A15205CFAA5}" type="parTrans" cxnId="{D66FA04F-F269-4D6E-958F-1452AAB5B279}">
      <dgm:prSet/>
      <dgm:spPr/>
      <dgm:t>
        <a:bodyPr/>
        <a:lstStyle/>
        <a:p>
          <a:endParaRPr lang="en-US"/>
        </a:p>
      </dgm:t>
    </dgm:pt>
    <dgm:pt modelId="{E33925D8-90C4-47ED-A376-82C8FBCF718B}" type="sibTrans" cxnId="{D66FA04F-F269-4D6E-958F-1452AAB5B279}">
      <dgm:prSet/>
      <dgm:spPr/>
      <dgm:t>
        <a:bodyPr/>
        <a:lstStyle/>
        <a:p>
          <a:endParaRPr lang="en-US"/>
        </a:p>
      </dgm:t>
    </dgm:pt>
    <dgm:pt modelId="{99D4E22E-EE89-4DC9-90D2-ACCA24D444EE}" type="pres">
      <dgm:prSet presAssocID="{D2056700-3AD3-4ECB-A46E-014D35CD7A32}" presName="Name0" presStyleCnt="0">
        <dgm:presLayoutVars>
          <dgm:chMax val="4"/>
          <dgm:resizeHandles val="exact"/>
        </dgm:presLayoutVars>
      </dgm:prSet>
      <dgm:spPr/>
      <dgm:t>
        <a:bodyPr/>
        <a:lstStyle/>
        <a:p>
          <a:endParaRPr lang="en-US"/>
        </a:p>
      </dgm:t>
    </dgm:pt>
    <dgm:pt modelId="{0FCED658-A73B-44EE-A4B1-C20A392D53DB}" type="pres">
      <dgm:prSet presAssocID="{D2056700-3AD3-4ECB-A46E-014D35CD7A32}" presName="ellipse" presStyleLbl="trBgShp" presStyleIdx="0" presStyleCnt="1" custLinFactNeighborX="-10310" custLinFactNeighborY="-5997"/>
      <dgm:spPr>
        <a:noFill/>
      </dgm:spPr>
    </dgm:pt>
    <dgm:pt modelId="{5F748CBB-253A-4D79-B888-58D5410CA743}" type="pres">
      <dgm:prSet presAssocID="{D2056700-3AD3-4ECB-A46E-014D35CD7A32}" presName="arrow1" presStyleLbl="fgShp" presStyleIdx="0" presStyleCnt="1" custScaleX="83124" custScaleY="97292" custLinFactY="-100000" custLinFactNeighborX="-29391" custLinFactNeighborY="-118528"/>
      <dgm:spPr>
        <a:blipFill rotWithShape="0">
          <a:blip xmlns:r="http://schemas.openxmlformats.org/officeDocument/2006/relationships" r:embed="rId1"/>
          <a:stretch>
            <a:fillRect/>
          </a:stretch>
        </a:blipFill>
      </dgm:spPr>
      <dgm:t>
        <a:bodyPr/>
        <a:lstStyle/>
        <a:p>
          <a:endParaRPr lang="en-US"/>
        </a:p>
      </dgm:t>
    </dgm:pt>
    <dgm:pt modelId="{C9FA05D2-FD8F-49EA-B00C-07ECE5663FE0}" type="pres">
      <dgm:prSet presAssocID="{D2056700-3AD3-4ECB-A46E-014D35CD7A32}" presName="rectangle" presStyleLbl="revTx" presStyleIdx="0" presStyleCnt="1" custLinFactY="-161185" custLinFactNeighborX="-4167" custLinFactNeighborY="-200000">
        <dgm:presLayoutVars>
          <dgm:bulletEnabled val="1"/>
        </dgm:presLayoutVars>
      </dgm:prSet>
      <dgm:spPr>
        <a:noFill/>
        <a:ln>
          <a:noFill/>
        </a:ln>
      </dgm:spPr>
      <dgm:t>
        <a:bodyPr/>
        <a:lstStyle/>
        <a:p>
          <a:endParaRPr lang="en-US"/>
        </a:p>
      </dgm:t>
    </dgm:pt>
    <dgm:pt modelId="{19779830-2BA1-4947-BC34-517073CA9995}" type="pres">
      <dgm:prSet presAssocID="{D2056700-3AD3-4ECB-A46E-014D35CD7A32}" presName="funnel" presStyleLbl="trAlignAcc1" presStyleIdx="0" presStyleCnt="1" custScaleX="118286" custScaleY="57861" custLinFactNeighborX="-5406" custLinFactNeighborY="-5602"/>
      <dgm:spPr>
        <a:solidFill>
          <a:srgbClr val="FFC000"/>
        </a:solidFill>
        <a:ln>
          <a:solidFill>
            <a:schemeClr val="tx1"/>
          </a:solidFill>
        </a:ln>
      </dgm:spPr>
      <dgm:t>
        <a:bodyPr/>
        <a:lstStyle/>
        <a:p>
          <a:endParaRPr lang="en-US"/>
        </a:p>
      </dgm:t>
    </dgm:pt>
  </dgm:ptLst>
  <dgm:cxnLst>
    <dgm:cxn modelId="{D66FA04F-F269-4D6E-958F-1452AAB5B279}" srcId="{D2056700-3AD3-4ECB-A46E-014D35CD7A32}" destId="{19FC1615-6848-4D5F-8A69-5CB872EBF8D6}" srcOrd="0" destOrd="0" parTransId="{9DE0076E-6E87-4880-9FA9-4A15205CFAA5}" sibTransId="{E33925D8-90C4-47ED-A376-82C8FBCF718B}"/>
    <dgm:cxn modelId="{93E63AFA-963B-49B2-9A46-485F6C6A8251}" type="presOf" srcId="{D2056700-3AD3-4ECB-A46E-014D35CD7A32}" destId="{99D4E22E-EE89-4DC9-90D2-ACCA24D444EE}" srcOrd="0" destOrd="0" presId="urn:microsoft.com/office/officeart/2005/8/layout/funnel1"/>
    <dgm:cxn modelId="{D1DEBC5B-DE44-4FEF-B12D-326B64FFF24B}" type="presOf" srcId="{19FC1615-6848-4D5F-8A69-5CB872EBF8D6}" destId="{C9FA05D2-FD8F-49EA-B00C-07ECE5663FE0}" srcOrd="0" destOrd="0" presId="urn:microsoft.com/office/officeart/2005/8/layout/funnel1"/>
    <dgm:cxn modelId="{C5E51116-39BD-4B1B-833F-E389B5498956}" type="presParOf" srcId="{99D4E22E-EE89-4DC9-90D2-ACCA24D444EE}" destId="{0FCED658-A73B-44EE-A4B1-C20A392D53DB}" srcOrd="0" destOrd="0" presId="urn:microsoft.com/office/officeart/2005/8/layout/funnel1"/>
    <dgm:cxn modelId="{13FE446A-9A44-4C28-B2CC-BB154C6A5E65}" type="presParOf" srcId="{99D4E22E-EE89-4DC9-90D2-ACCA24D444EE}" destId="{5F748CBB-253A-4D79-B888-58D5410CA743}" srcOrd="1" destOrd="0" presId="urn:microsoft.com/office/officeart/2005/8/layout/funnel1"/>
    <dgm:cxn modelId="{B3CE62E5-7C77-4FFF-BCF7-01894A5AEEBC}" type="presParOf" srcId="{99D4E22E-EE89-4DC9-90D2-ACCA24D444EE}" destId="{C9FA05D2-FD8F-49EA-B00C-07ECE5663FE0}" srcOrd="2" destOrd="0" presId="urn:microsoft.com/office/officeart/2005/8/layout/funnel1"/>
    <dgm:cxn modelId="{D24DDEC5-8053-4C7B-9F4E-50D1341F8323}" type="presParOf" srcId="{99D4E22E-EE89-4DC9-90D2-ACCA24D444EE}" destId="{19779830-2BA1-4947-BC34-517073CA9995}" srcOrd="3"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8CF78-4E6E-4FEB-A79D-597CBDD618F0}">
      <dsp:nvSpPr>
        <dsp:cNvPr id="0" name=""/>
        <dsp:cNvSpPr/>
      </dsp:nvSpPr>
      <dsp:spPr>
        <a:xfrm>
          <a:off x="2381" y="241403"/>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lvl="0" algn="ctr" defTabSz="1644650">
            <a:lnSpc>
              <a:spcPct val="90000"/>
            </a:lnSpc>
            <a:spcBef>
              <a:spcPct val="0"/>
            </a:spcBef>
            <a:spcAft>
              <a:spcPct val="35000"/>
            </a:spcAft>
          </a:pPr>
          <a:r>
            <a:rPr lang="en-US" sz="3700" kern="1200" dirty="0" smtClean="0"/>
            <a:t>HA 2000</a:t>
          </a:r>
          <a:endParaRPr lang="en-US" sz="3700" kern="1200" dirty="0"/>
        </a:p>
      </dsp:txBody>
      <dsp:txXfrm>
        <a:off x="582612" y="241403"/>
        <a:ext cx="1740694" cy="1160462"/>
      </dsp:txXfrm>
    </dsp:sp>
    <dsp:sp modelId="{C1A92B10-73A7-45F0-A1D3-6CC9C4D1F2DF}">
      <dsp:nvSpPr>
        <dsp:cNvPr id="0" name=""/>
        <dsp:cNvSpPr/>
      </dsp:nvSpPr>
      <dsp:spPr>
        <a:xfrm>
          <a:off x="2613421" y="241403"/>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lvl="0" algn="ctr" defTabSz="1644650">
            <a:lnSpc>
              <a:spcPct val="90000"/>
            </a:lnSpc>
            <a:spcBef>
              <a:spcPct val="0"/>
            </a:spcBef>
            <a:spcAft>
              <a:spcPct val="35000"/>
            </a:spcAft>
          </a:pPr>
          <a:r>
            <a:rPr lang="en-US" sz="3700" kern="1200" dirty="0" smtClean="0"/>
            <a:t>HA 2010</a:t>
          </a:r>
          <a:endParaRPr lang="en-US" sz="3700" kern="1200" dirty="0"/>
        </a:p>
      </dsp:txBody>
      <dsp:txXfrm>
        <a:off x="3193652" y="241403"/>
        <a:ext cx="1740694" cy="1160462"/>
      </dsp:txXfrm>
    </dsp:sp>
    <dsp:sp modelId="{49E4D52D-1AB9-47BD-A145-BFDE5C42CB81}">
      <dsp:nvSpPr>
        <dsp:cNvPr id="0" name=""/>
        <dsp:cNvSpPr/>
      </dsp:nvSpPr>
      <dsp:spPr>
        <a:xfrm>
          <a:off x="5224462" y="241403"/>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lvl="0" algn="ctr" defTabSz="1644650">
            <a:lnSpc>
              <a:spcPct val="90000"/>
            </a:lnSpc>
            <a:spcBef>
              <a:spcPct val="0"/>
            </a:spcBef>
            <a:spcAft>
              <a:spcPct val="35000"/>
            </a:spcAft>
          </a:pPr>
          <a:r>
            <a:rPr lang="en-US" sz="3700" kern="1200" dirty="0" smtClean="0"/>
            <a:t>HA 2020</a:t>
          </a:r>
          <a:endParaRPr lang="en-US" sz="3700" kern="1200" dirty="0"/>
        </a:p>
      </dsp:txBody>
      <dsp:txXfrm>
        <a:off x="5804693" y="241403"/>
        <a:ext cx="1740694" cy="116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4ED6B-8D53-46C4-8381-F09241E3D51E}">
      <dsp:nvSpPr>
        <dsp:cNvPr id="0" name=""/>
        <dsp:cNvSpPr/>
      </dsp:nvSpPr>
      <dsp:spPr>
        <a:xfrm>
          <a:off x="3007512" y="0"/>
          <a:ext cx="1581421" cy="1040995"/>
        </a:xfrm>
        <a:prstGeom prst="trapezoid">
          <a:avLst>
            <a:gd name="adj" fmla="val 7324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400" b="1" kern="1200" dirty="0" smtClean="0"/>
            <a:t>Steering Team</a:t>
          </a:r>
          <a:endParaRPr lang="en-US" sz="2400" b="1" kern="1200" dirty="0"/>
        </a:p>
      </dsp:txBody>
      <dsp:txXfrm>
        <a:off x="3007512" y="0"/>
        <a:ext cx="1581421" cy="1040995"/>
      </dsp:txXfrm>
    </dsp:sp>
    <dsp:sp modelId="{3359755C-13A5-4CFB-87D3-D4DDE6D32765}">
      <dsp:nvSpPr>
        <dsp:cNvPr id="0" name=""/>
        <dsp:cNvSpPr/>
      </dsp:nvSpPr>
      <dsp:spPr>
        <a:xfrm>
          <a:off x="2287406" y="1040995"/>
          <a:ext cx="3049875" cy="1040995"/>
        </a:xfrm>
        <a:prstGeom prst="trapezoid">
          <a:avLst>
            <a:gd name="adj" fmla="val 73244"/>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Core Team</a:t>
          </a:r>
          <a:endParaRPr lang="en-US" sz="3200" b="1" kern="1200" dirty="0"/>
        </a:p>
      </dsp:txBody>
      <dsp:txXfrm>
        <a:off x="2821134" y="1040995"/>
        <a:ext cx="1982419" cy="1040995"/>
      </dsp:txXfrm>
    </dsp:sp>
    <dsp:sp modelId="{3291AEEC-5077-40A1-B5EA-65D6F84288A4}">
      <dsp:nvSpPr>
        <dsp:cNvPr id="0" name=""/>
        <dsp:cNvSpPr/>
      </dsp:nvSpPr>
      <dsp:spPr>
        <a:xfrm>
          <a:off x="1524937" y="2081990"/>
          <a:ext cx="4574813" cy="1040995"/>
        </a:xfrm>
        <a:prstGeom prst="trapezoid">
          <a:avLst>
            <a:gd name="adj" fmla="val 73244"/>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Advisory Team</a:t>
          </a:r>
          <a:endParaRPr lang="en-US" sz="3200" b="1" kern="1200" dirty="0"/>
        </a:p>
      </dsp:txBody>
      <dsp:txXfrm>
        <a:off x="2325530" y="2081990"/>
        <a:ext cx="2973628" cy="1040995"/>
      </dsp:txXfrm>
    </dsp:sp>
    <dsp:sp modelId="{9473DAA9-EFB4-46CC-8DB1-849B6B6713E2}">
      <dsp:nvSpPr>
        <dsp:cNvPr id="0" name=""/>
        <dsp:cNvSpPr/>
      </dsp:nvSpPr>
      <dsp:spPr>
        <a:xfrm>
          <a:off x="762468" y="3122985"/>
          <a:ext cx="6099751" cy="1040995"/>
        </a:xfrm>
        <a:prstGeom prst="trapezoid">
          <a:avLst>
            <a:gd name="adj" fmla="val 73244"/>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Subject Expertise Teams</a:t>
          </a:r>
          <a:endParaRPr lang="en-US" sz="3200" b="1" kern="1200" dirty="0"/>
        </a:p>
      </dsp:txBody>
      <dsp:txXfrm>
        <a:off x="1829925" y="3122985"/>
        <a:ext cx="3964838" cy="1040995"/>
      </dsp:txXfrm>
    </dsp:sp>
    <dsp:sp modelId="{D0B6D832-E44E-4170-81CB-52971BF63031}">
      <dsp:nvSpPr>
        <dsp:cNvPr id="0" name=""/>
        <dsp:cNvSpPr/>
      </dsp:nvSpPr>
      <dsp:spPr>
        <a:xfrm>
          <a:off x="0" y="4163980"/>
          <a:ext cx="7624689" cy="1040995"/>
        </a:xfrm>
        <a:prstGeom prst="trapezoid">
          <a:avLst>
            <a:gd name="adj" fmla="val 73244"/>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Alaskans, Workgroups</a:t>
          </a:r>
          <a:endParaRPr lang="en-US" sz="3600" b="1" kern="1200" dirty="0"/>
        </a:p>
      </dsp:txBody>
      <dsp:txXfrm>
        <a:off x="1334320" y="4163980"/>
        <a:ext cx="4956047" cy="1040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ED658-A73B-44EE-A4B1-C20A392D53DB}">
      <dsp:nvSpPr>
        <dsp:cNvPr id="0" name=""/>
        <dsp:cNvSpPr/>
      </dsp:nvSpPr>
      <dsp:spPr>
        <a:xfrm>
          <a:off x="1203252" y="25148"/>
          <a:ext cx="3050933" cy="1059548"/>
        </a:xfrm>
        <a:prstGeom prst="ellipse">
          <a:avLst/>
        </a:prstGeom>
        <a:noFill/>
        <a:ln>
          <a:noFill/>
        </a:ln>
        <a:effectLst/>
      </dsp:spPr>
      <dsp:style>
        <a:lnRef idx="0">
          <a:scrgbClr r="0" g="0" b="0"/>
        </a:lnRef>
        <a:fillRef idx="1">
          <a:scrgbClr r="0" g="0" b="0"/>
        </a:fillRef>
        <a:effectRef idx="0">
          <a:scrgbClr r="0" g="0" b="0"/>
        </a:effectRef>
        <a:fontRef idx="minor"/>
      </dsp:style>
    </dsp:sp>
    <dsp:sp modelId="{5F748CBB-253A-4D79-B888-58D5410CA743}">
      <dsp:nvSpPr>
        <dsp:cNvPr id="0" name=""/>
        <dsp:cNvSpPr/>
      </dsp:nvSpPr>
      <dsp:spPr>
        <a:xfrm>
          <a:off x="2008728" y="1913982"/>
          <a:ext cx="428437" cy="316532"/>
        </a:xfrm>
        <a:prstGeom prst="downArrow">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A05D2-FD8F-49EA-B00C-07ECE5663FE0}">
      <dsp:nvSpPr>
        <dsp:cNvPr id="0" name=""/>
        <dsp:cNvSpPr/>
      </dsp:nvSpPr>
      <dsp:spPr>
        <a:xfrm>
          <a:off x="825047" y="638569"/>
          <a:ext cx="2838077" cy="7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Steering Team</a:t>
          </a:r>
          <a:endParaRPr lang="en-US" sz="2400" b="1" kern="1200" dirty="0">
            <a:solidFill>
              <a:schemeClr val="tx1"/>
            </a:solidFill>
            <a:latin typeface="Arial" pitchFamily="34" charset="0"/>
            <a:cs typeface="Arial" pitchFamily="34" charset="0"/>
          </a:endParaRPr>
        </a:p>
      </dsp:txBody>
      <dsp:txXfrm>
        <a:off x="825047" y="638569"/>
        <a:ext cx="2838077" cy="709519"/>
      </dsp:txXfrm>
    </dsp:sp>
    <dsp:sp modelId="{19779830-2BA1-4947-BC34-517073CA9995}">
      <dsp:nvSpPr>
        <dsp:cNvPr id="0" name=""/>
        <dsp:cNvSpPr/>
      </dsp:nvSpPr>
      <dsp:spPr>
        <a:xfrm>
          <a:off x="114622" y="670628"/>
          <a:ext cx="4103533" cy="1247406"/>
        </a:xfrm>
        <a:prstGeom prst="funnel">
          <a:avLst/>
        </a:prstGeom>
        <a:solidFill>
          <a:srgbClr val="FFC000"/>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ED658-A73B-44EE-A4B1-C20A392D53DB}">
      <dsp:nvSpPr>
        <dsp:cNvPr id="0" name=""/>
        <dsp:cNvSpPr/>
      </dsp:nvSpPr>
      <dsp:spPr>
        <a:xfrm>
          <a:off x="1243452" y="24600"/>
          <a:ext cx="2984447" cy="1036459"/>
        </a:xfrm>
        <a:prstGeom prst="ellipse">
          <a:avLst/>
        </a:prstGeom>
        <a:noFill/>
        <a:ln>
          <a:noFill/>
        </a:ln>
        <a:effectLst/>
      </dsp:spPr>
      <dsp:style>
        <a:lnRef idx="0">
          <a:scrgbClr r="0" g="0" b="0"/>
        </a:lnRef>
        <a:fillRef idx="1">
          <a:scrgbClr r="0" g="0" b="0"/>
        </a:fillRef>
        <a:effectRef idx="0">
          <a:scrgbClr r="0" g="0" b="0"/>
        </a:effectRef>
        <a:fontRef idx="minor"/>
      </dsp:style>
    </dsp:sp>
    <dsp:sp modelId="{5F748CBB-253A-4D79-B888-58D5410CA743}">
      <dsp:nvSpPr>
        <dsp:cNvPr id="0" name=""/>
        <dsp:cNvSpPr/>
      </dsp:nvSpPr>
      <dsp:spPr>
        <a:xfrm>
          <a:off x="2637621" y="1820794"/>
          <a:ext cx="480773" cy="360139"/>
        </a:xfrm>
        <a:prstGeom prst="downArrow">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A05D2-FD8F-49EA-B00C-07ECE5663FE0}">
      <dsp:nvSpPr>
        <dsp:cNvPr id="0" name=""/>
        <dsp:cNvSpPr/>
      </dsp:nvSpPr>
      <dsp:spPr>
        <a:xfrm>
          <a:off x="1544199" y="413993"/>
          <a:ext cx="2776230" cy="694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Advisory Team</a:t>
          </a:r>
          <a:endParaRPr lang="en-US" sz="2400" b="1" kern="1200" dirty="0">
            <a:solidFill>
              <a:schemeClr val="tx1"/>
            </a:solidFill>
            <a:latin typeface="Arial" pitchFamily="34" charset="0"/>
            <a:cs typeface="Arial" pitchFamily="34" charset="0"/>
          </a:endParaRPr>
        </a:p>
      </dsp:txBody>
      <dsp:txXfrm>
        <a:off x="1544199" y="413993"/>
        <a:ext cx="2776230" cy="694057"/>
      </dsp:txXfrm>
    </dsp:sp>
    <dsp:sp modelId="{19779830-2BA1-4947-BC34-517073CA9995}">
      <dsp:nvSpPr>
        <dsp:cNvPr id="0" name=""/>
        <dsp:cNvSpPr/>
      </dsp:nvSpPr>
      <dsp:spPr>
        <a:xfrm>
          <a:off x="957299" y="360299"/>
          <a:ext cx="3831206" cy="1499264"/>
        </a:xfrm>
        <a:prstGeom prst="funnel">
          <a:avLst/>
        </a:prstGeom>
        <a:solidFill>
          <a:srgbClr val="FFC000"/>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idx="1"/>
          </p:nvPr>
        </p:nvSpPr>
        <p:spPr>
          <a:xfrm>
            <a:off x="3970941" y="2"/>
            <a:ext cx="3037840" cy="466435"/>
          </a:xfrm>
          <a:prstGeom prst="rect">
            <a:avLst/>
          </a:prstGeom>
        </p:spPr>
        <p:txBody>
          <a:bodyPr vert="horz" lIns="92486" tIns="46243" rIns="92486" bIns="46243" rtlCol="0"/>
          <a:lstStyle>
            <a:lvl1pPr algn="r">
              <a:defRPr sz="1200"/>
            </a:lvl1pPr>
          </a:lstStyle>
          <a:p>
            <a:fld id="{131E5D50-B06E-4536-B58D-2848EA2FBC78}" type="datetimeFigureOut">
              <a:rPr lang="en-US" smtClean="0"/>
              <a:t>10/16/2020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486" tIns="46243" rIns="92486" bIns="46243"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2486" tIns="46243" rIns="92486" bIns="4624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1"/>
            <a:ext cx="3037840" cy="466434"/>
          </a:xfrm>
          <a:prstGeom prst="rect">
            <a:avLst/>
          </a:prstGeom>
        </p:spPr>
        <p:txBody>
          <a:bodyPr vert="horz" lIns="92486" tIns="46243" rIns="92486"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71"/>
            <a:ext cx="3037840" cy="466434"/>
          </a:xfrm>
          <a:prstGeom prst="rect">
            <a:avLst/>
          </a:prstGeom>
        </p:spPr>
        <p:txBody>
          <a:bodyPr vert="horz" lIns="92486" tIns="46243" rIns="92486" bIns="46243" rtlCol="0" anchor="b"/>
          <a:lstStyle>
            <a:lvl1pPr algn="r">
              <a:defRPr sz="1200"/>
            </a:lvl1pPr>
          </a:lstStyle>
          <a:p>
            <a:fld id="{A6C171C1-BFF7-4533-B30E-84C93054FF20}" type="slidenum">
              <a:rPr lang="en-US" smtClean="0"/>
              <a:t>‹#›</a:t>
            </a:fld>
            <a:endParaRPr lang="en-US"/>
          </a:p>
        </p:txBody>
      </p:sp>
    </p:spTree>
    <p:extLst>
      <p:ext uri="{BB962C8B-B14F-4D97-AF65-F5344CB8AC3E}">
        <p14:creationId xmlns:p14="http://schemas.microsoft.com/office/powerpoint/2010/main" val="75616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presentation is a celebration of much</a:t>
            </a:r>
            <a:r>
              <a:rPr lang="en-US" sz="1600" baseline="0" dirty="0" smtClean="0"/>
              <a:t> that has been</a:t>
            </a:r>
            <a:r>
              <a:rPr lang="en-US" sz="1600" dirty="0" smtClean="0"/>
              <a:t> </a:t>
            </a:r>
            <a:r>
              <a:rPr lang="en-US" sz="1600" dirty="0"/>
              <a:t>accomplished and what’s yet to come as a part of Alaska’s State Health Improvement </a:t>
            </a:r>
            <a:r>
              <a:rPr lang="en-US" sz="1600" dirty="0" smtClean="0"/>
              <a:t>Plan,</a:t>
            </a:r>
            <a:r>
              <a:rPr lang="en-US" sz="1600" baseline="0" dirty="0" smtClean="0"/>
              <a:t> </a:t>
            </a:r>
            <a:r>
              <a:rPr lang="en-US" sz="1600" dirty="0" smtClean="0"/>
              <a:t>Healthy </a:t>
            </a:r>
            <a:r>
              <a:rPr lang="en-US" sz="1600" dirty="0"/>
              <a:t>Alaskans.</a:t>
            </a:r>
          </a:p>
          <a:p>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1</a:t>
            </a:fld>
            <a:endParaRPr lang="en-US"/>
          </a:p>
        </p:txBody>
      </p:sp>
    </p:spTree>
    <p:extLst>
      <p:ext uri="{BB962C8B-B14F-4D97-AF65-F5344CB8AC3E}">
        <p14:creationId xmlns:p14="http://schemas.microsoft.com/office/powerpoint/2010/main" val="192010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One of the main limitations was that, unfortunately, the NPHII funding ended prematurely.</a:t>
            </a:r>
          </a:p>
          <a:p>
            <a:endParaRPr lang="en-US" sz="1600" dirty="0"/>
          </a:p>
          <a:p>
            <a:r>
              <a:rPr lang="en-US" sz="1600" dirty="0"/>
              <a:t>On the positive side:</a:t>
            </a:r>
          </a:p>
          <a:p>
            <a:pPr marL="171441" indent="-171441">
              <a:buFont typeface="Arial" panose="020B0604020202020204" pitchFamily="34" charset="0"/>
              <a:buChar char="•"/>
            </a:pPr>
            <a:r>
              <a:rPr lang="en-US" sz="1600" dirty="0"/>
              <a:t>This was a true jointly-sponsored effort between the State and </a:t>
            </a:r>
            <a:r>
              <a:rPr lang="en-US" sz="1600" dirty="0" smtClean="0"/>
              <a:t>ANTHC.</a:t>
            </a:r>
            <a:endParaRPr lang="en-US" sz="1600" dirty="0"/>
          </a:p>
          <a:p>
            <a:pPr marL="171441" indent="-171441">
              <a:buFont typeface="Arial" panose="020B0604020202020204" pitchFamily="34" charset="0"/>
              <a:buChar char="•"/>
            </a:pPr>
            <a:r>
              <a:rPr lang="en-US" sz="1600" dirty="0"/>
              <a:t>The focus on 25 LHIs and commitment to monitoring meant we had more accountability and transparency than ever.</a:t>
            </a:r>
          </a:p>
          <a:p>
            <a:pPr marL="171441" indent="-171441">
              <a:buFont typeface="Arial" panose="020B0604020202020204" pitchFamily="34" charset="0"/>
              <a:buChar char="•"/>
            </a:pPr>
            <a:r>
              <a:rPr lang="en-US" sz="1600" dirty="0"/>
              <a:t>There was more focus on implementation of the strategies—so: what will we actually do to move the needle in these </a:t>
            </a:r>
            <a:r>
              <a:rPr lang="en-US" sz="1600" dirty="0" smtClean="0"/>
              <a:t>areas-</a:t>
            </a:r>
            <a:r>
              <a:rPr lang="en-US" sz="1600" dirty="0"/>
              <a:t>-than in previous efforts.</a:t>
            </a:r>
          </a:p>
          <a:p>
            <a:pPr marL="171441" indent="-171441">
              <a:buFont typeface="Arial" panose="020B0604020202020204" pitchFamily="34" charset="0"/>
              <a:buChar char="•"/>
            </a:pPr>
            <a:r>
              <a:rPr lang="en-US" sz="1600" dirty="0"/>
              <a:t>And the increased web presence may have contributed to the increased brand recognition of HA2020.</a:t>
            </a:r>
          </a:p>
          <a:p>
            <a:endParaRPr lang="en-US" sz="1600" b="1" dirty="0"/>
          </a:p>
        </p:txBody>
      </p:sp>
      <p:sp>
        <p:nvSpPr>
          <p:cNvPr id="4" name="Slide Number Placeholder 3"/>
          <p:cNvSpPr>
            <a:spLocks noGrp="1"/>
          </p:cNvSpPr>
          <p:nvPr>
            <p:ph type="sldNum" sz="quarter" idx="10"/>
          </p:nvPr>
        </p:nvSpPr>
        <p:spPr/>
        <p:txBody>
          <a:bodyPr/>
          <a:lstStyle/>
          <a:p>
            <a:fld id="{A6C171C1-BFF7-4533-B30E-84C93054FF20}" type="slidenum">
              <a:rPr lang="en-US" smtClean="0"/>
              <a:t>10</a:t>
            </a:fld>
            <a:endParaRPr lang="en-US"/>
          </a:p>
        </p:txBody>
      </p:sp>
    </p:spTree>
    <p:extLst>
      <p:ext uri="{BB962C8B-B14F-4D97-AF65-F5344CB8AC3E}">
        <p14:creationId xmlns:p14="http://schemas.microsoft.com/office/powerpoint/2010/main" val="1798589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a:t>
            </a:r>
            <a:r>
              <a:rPr lang="en-US" sz="1400" dirty="0"/>
              <a:t>is just to show you the County Health Rankings model that divides health concerns into health outcomes, health factors, and then a set of smaller topical buckets. </a:t>
            </a:r>
          </a:p>
          <a:p>
            <a:endParaRPr lang="en-US" sz="1400" dirty="0"/>
          </a:p>
          <a:p>
            <a:r>
              <a:rPr lang="en-US" sz="1400" dirty="0"/>
              <a:t>We used this framework when working with various stakeholders to identify the leading health indicators to ensure we would end up with a comprehensive set of health priorities.</a:t>
            </a:r>
          </a:p>
          <a:p>
            <a:endParaRPr lang="en-US" sz="1400" dirty="0"/>
          </a:p>
          <a:p>
            <a:r>
              <a:rPr lang="en-US" sz="1400" dirty="0" smtClean="0"/>
              <a:t>The next group of slides will touch</a:t>
            </a:r>
            <a:r>
              <a:rPr lang="en-US" sz="1400" baseline="0" dirty="0" smtClean="0"/>
              <a:t> on </a:t>
            </a:r>
            <a:r>
              <a:rPr lang="en-US" sz="1400" dirty="0" smtClean="0"/>
              <a:t>the </a:t>
            </a:r>
            <a:r>
              <a:rPr lang="en-US" sz="1400" dirty="0"/>
              <a:t>more unique aspects of Healthy Alaskans.</a:t>
            </a:r>
          </a:p>
        </p:txBody>
      </p:sp>
      <p:sp>
        <p:nvSpPr>
          <p:cNvPr id="4" name="Slide Number Placeholder 3"/>
          <p:cNvSpPr>
            <a:spLocks noGrp="1"/>
          </p:cNvSpPr>
          <p:nvPr>
            <p:ph type="sldNum" sz="quarter" idx="10"/>
          </p:nvPr>
        </p:nvSpPr>
        <p:spPr/>
        <p:txBody>
          <a:bodyPr/>
          <a:lstStyle/>
          <a:p>
            <a:fld id="{A6C171C1-BFF7-4533-B30E-84C93054FF20}" type="slidenum">
              <a:rPr lang="en-US" smtClean="0"/>
              <a:t>11</a:t>
            </a:fld>
            <a:endParaRPr lang="en-US"/>
          </a:p>
        </p:txBody>
      </p:sp>
    </p:spTree>
    <p:extLst>
      <p:ext uri="{BB962C8B-B14F-4D97-AF65-F5344CB8AC3E}">
        <p14:creationId xmlns:p14="http://schemas.microsoft.com/office/powerpoint/2010/main" val="122174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Healthy Alaskans is an</a:t>
            </a:r>
            <a:r>
              <a:rPr lang="en-US" baseline="0" dirty="0" smtClean="0"/>
              <a:t> </a:t>
            </a:r>
            <a:r>
              <a:rPr lang="en-US" b="0" baseline="0" dirty="0" smtClean="0"/>
              <a:t>equal </a:t>
            </a:r>
            <a:r>
              <a:rPr lang="en-US" b="0" dirty="0" smtClean="0"/>
              <a:t>partnership between </a:t>
            </a:r>
            <a:r>
              <a:rPr lang="en-US" dirty="0" smtClean="0"/>
              <a:t>the Alaska Native Tribal Health</a:t>
            </a:r>
            <a:r>
              <a:rPr lang="en-US" baseline="0" dirty="0" smtClean="0"/>
              <a:t> C</a:t>
            </a:r>
            <a:r>
              <a:rPr lang="en-US" dirty="0" smtClean="0"/>
              <a:t>onsortium and the State of Alaska Department of Health and Social</a:t>
            </a:r>
            <a:r>
              <a:rPr lang="en-US" baseline="0" dirty="0" smtClean="0"/>
              <a:t> Services.</a:t>
            </a:r>
            <a:r>
              <a:rPr lang="en-US" dirty="0" smtClean="0"/>
              <a:t> </a:t>
            </a:r>
          </a:p>
          <a:p>
            <a:pPr>
              <a:defRPr/>
            </a:pPr>
            <a:endParaRPr lang="en-US" dirty="0" smtClean="0">
              <a:solidFill>
                <a:srgbClr val="000000"/>
              </a:solidFill>
            </a:endParaRPr>
          </a:p>
          <a:p>
            <a:r>
              <a:rPr lang="en-US" b="0" dirty="0" smtClean="0"/>
              <a:t>The partnership is unique in that it’s the only known Statewide Health Improvement plan in the nation that is co-sponsored by State and Tribal governments</a:t>
            </a:r>
            <a:r>
              <a:rPr lang="en-US" b="0" baseline="0" dirty="0" smtClean="0"/>
              <a:t>, and the only plan that we know of where</a:t>
            </a:r>
            <a:r>
              <a:rPr lang="en-US" b="0" dirty="0" smtClean="0"/>
              <a:t> we have shared health improvement indicators, strategies and actions.</a:t>
            </a:r>
          </a:p>
          <a:p>
            <a:endParaRPr lang="en-US" dirty="0" smtClean="0"/>
          </a:p>
          <a:p>
            <a:pPr defTabSz="924916">
              <a:defRPr/>
            </a:pPr>
            <a:r>
              <a:rPr lang="en-US" baseline="0" dirty="0" smtClean="0"/>
              <a:t>A primary reason that we decided on this partnership was because we knew that collaboration, and shared responsibility would move us closer to meeting our targets.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partnership is also unique in that it’s rooted in the collective impact model which </a:t>
            </a:r>
            <a:r>
              <a:rPr lang="en-US" b="0" baseline="0" dirty="0" smtClean="0"/>
              <a:t>brings organizations with shared goals together, </a:t>
            </a:r>
            <a:r>
              <a:rPr lang="en-US" dirty="0" smtClean="0"/>
              <a:t>in a structured way, to achieve social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partnership has allowed us to take Healthy Alaskans a step further by outlining not only leading health indicators but strategies, actions and key partners who can implement the plan.  Without strategies, actions, key partners, we risk the plan sitting on a shelf and not being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Lastly, this partnership is unique in that we have leadership from both ANTHC and the State of Alaska that are committed to investing resources into making Healthy Alaskans successful. Both organizations dedicate staff time to the project including the two co-chairs, multiple core team members, data team members and communication team members.  </a:t>
            </a:r>
            <a:endParaRPr lang="en-US" dirty="0" smtClean="0"/>
          </a:p>
          <a:p>
            <a:endParaRPr lang="en-US" b="0" dirty="0" smtClean="0"/>
          </a:p>
          <a:p>
            <a:r>
              <a:rPr lang="en-US" b="0" baseline="0" dirty="0" smtClean="0"/>
              <a:t>At the outset of HA2020, a Memorandum of Agreement was signed by the DHSS commissioner at the time and the CEO of ANTHC. This agreement formalizes our partnership and commitment to the effort.</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12</a:t>
            </a:fld>
            <a:endParaRPr lang="en-US"/>
          </a:p>
        </p:txBody>
      </p:sp>
    </p:spTree>
    <p:extLst>
      <p:ext uri="{BB962C8B-B14F-4D97-AF65-F5344CB8AC3E}">
        <p14:creationId xmlns:p14="http://schemas.microsoft.com/office/powerpoint/2010/main" val="1977071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This partnership was natural for both ANTHC and the State of Alaska f</a:t>
            </a:r>
            <a:r>
              <a:rPr lang="en-US" b="0" dirty="0" smtClean="0"/>
              <a:t>or a number of reasons</a:t>
            </a:r>
            <a:r>
              <a:rPr lang="en-US" b="0" baseline="0" dirty="0" smtClean="0"/>
              <a:t>:</a:t>
            </a:r>
          </a:p>
          <a:p>
            <a:endParaRPr lang="en-US" b="0" dirty="0" smtClean="0"/>
          </a:p>
          <a:p>
            <a:pPr marL="170179" indent="-170179">
              <a:buFont typeface="Arial" pitchFamily="34" charset="0"/>
              <a:buChar char="•"/>
            </a:pPr>
            <a:r>
              <a:rPr lang="en-US" b="0" dirty="0" smtClean="0"/>
              <a:t>First, ANTHC and the State</a:t>
            </a:r>
            <a:r>
              <a:rPr lang="en-US" b="0" baseline="0" dirty="0" smtClean="0"/>
              <a:t> </a:t>
            </a:r>
            <a:r>
              <a:rPr lang="en-US" b="0" baseline="0" smtClean="0"/>
              <a:t>of Alaska </a:t>
            </a:r>
            <a:r>
              <a:rPr lang="en-US" b="0" smtClean="0"/>
              <a:t>are </a:t>
            </a:r>
            <a:r>
              <a:rPr lang="en-US" b="0" dirty="0" smtClean="0"/>
              <a:t>the two primary providers of statewide public health services in Alaska </a:t>
            </a:r>
          </a:p>
          <a:p>
            <a:pPr marL="170179" indent="-170179">
              <a:buFont typeface="Arial" pitchFamily="34" charset="0"/>
              <a:buChar char="•"/>
            </a:pPr>
            <a:endParaRPr lang="en-US" b="0" dirty="0" smtClean="0"/>
          </a:p>
          <a:p>
            <a:pPr marL="170179" indent="-170179">
              <a:buFont typeface="Arial" pitchFamily="34" charset="0"/>
              <a:buChar char="•"/>
            </a:pPr>
            <a:r>
              <a:rPr lang="en-US" b="0" dirty="0" smtClean="0"/>
              <a:t>This</a:t>
            </a:r>
            <a:r>
              <a:rPr lang="en-US" b="0" baseline="0" dirty="0" smtClean="0"/>
              <a:t> means w</a:t>
            </a:r>
            <a:r>
              <a:rPr lang="en-US" b="0" dirty="0" smtClean="0"/>
              <a:t>e also</a:t>
            </a:r>
            <a:r>
              <a:rPr lang="en-US" b="0" baseline="0" dirty="0" smtClean="0"/>
              <a:t> h</a:t>
            </a:r>
            <a:r>
              <a:rPr lang="en-US" b="0" dirty="0" smtClean="0"/>
              <a:t>ave overlapping service jurisdictions</a:t>
            </a:r>
          </a:p>
          <a:p>
            <a:pPr marL="170179" indent="-170179">
              <a:buFont typeface="Arial" pitchFamily="34" charset="0"/>
              <a:buChar char="•"/>
            </a:pPr>
            <a:endParaRPr lang="en-US" b="0" dirty="0" smtClean="0"/>
          </a:p>
          <a:p>
            <a:pPr marL="170179" indent="-170179">
              <a:buFont typeface="Arial" pitchFamily="34" charset="0"/>
              <a:buChar char="•"/>
            </a:pPr>
            <a:r>
              <a:rPr lang="en-US" b="0" dirty="0" smtClean="0"/>
              <a:t>We were</a:t>
            </a:r>
            <a:r>
              <a:rPr lang="en-US" b="0" baseline="0" dirty="0" smtClean="0"/>
              <a:t> already working together on many established health programs, and professional relationships were already in place.</a:t>
            </a:r>
          </a:p>
          <a:p>
            <a:endParaRPr lang="en-US" b="0" dirty="0" smtClean="0"/>
          </a:p>
          <a:p>
            <a:pPr marL="170179" indent="-170179">
              <a:buFont typeface="Arial" pitchFamily="34" charset="0"/>
              <a:buChar char="•"/>
            </a:pPr>
            <a:r>
              <a:rPr lang="en-US" b="0" dirty="0" smtClean="0"/>
              <a:t>We also share similar visions and scopes of work: ANTHC’s vision is that</a:t>
            </a:r>
            <a:r>
              <a:rPr lang="en-US" b="0" baseline="0" dirty="0" smtClean="0"/>
              <a:t> Alaska Native people are the healthiest people in the world and the State Div. of Public Health’s mission is to promote the health of Alaskans</a:t>
            </a:r>
            <a:endParaRPr lang="en-US" b="0" dirty="0" smtClean="0"/>
          </a:p>
          <a:p>
            <a:endParaRPr lang="en-US" b="0" dirty="0" smtClean="0"/>
          </a:p>
          <a:p>
            <a:pPr marL="170179" indent="-170179">
              <a:buFont typeface="Arial" pitchFamily="34" charset="0"/>
              <a:buChar char="•"/>
            </a:pPr>
            <a:r>
              <a:rPr lang="en-US" b="0" dirty="0" smtClean="0"/>
              <a:t>From ANTHC’s perspective,</a:t>
            </a:r>
            <a:r>
              <a:rPr lang="en-US" b="0" baseline="0" dirty="0" smtClean="0"/>
              <a:t> there were also multiple b</a:t>
            </a:r>
            <a:r>
              <a:rPr lang="en-US" b="0" dirty="0" smtClean="0"/>
              <a:t>enefits</a:t>
            </a:r>
            <a:r>
              <a:rPr lang="en-US" b="0" baseline="0" dirty="0" smtClean="0"/>
              <a:t> to the Alaska Tribal Health System: the partnership allows us to bring tribal voices to the table, it ensures disparities among AN health status are addressed, and tribal organizations can use the health improvement plan as a framework to strengthen grant applications.</a:t>
            </a:r>
            <a:endParaRPr lang="en-US" b="0" dirty="0" smtClean="0"/>
          </a:p>
          <a:p>
            <a:pPr marL="170179" indent="-170179">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13</a:t>
            </a:fld>
            <a:endParaRPr lang="en-US"/>
          </a:p>
        </p:txBody>
      </p:sp>
    </p:spTree>
    <p:extLst>
      <p:ext uri="{BB962C8B-B14F-4D97-AF65-F5344CB8AC3E}">
        <p14:creationId xmlns:p14="http://schemas.microsoft.com/office/powerpoint/2010/main" val="2395072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endParaRPr lang="en-US" b="0" dirty="0" smtClean="0"/>
          </a:p>
          <a:p>
            <a:pPr defTabSz="924916">
              <a:defRPr/>
            </a:pPr>
            <a:r>
              <a:rPr lang="en-US" b="0" dirty="0" smtClean="0"/>
              <a:t>We</a:t>
            </a:r>
            <a:r>
              <a:rPr lang="en-US" b="0" baseline="0" dirty="0" smtClean="0"/>
              <a:t> </a:t>
            </a:r>
            <a:r>
              <a:rPr lang="en-US" b="0" dirty="0" smtClean="0"/>
              <a:t>mentioned that the health improvement plan is rooted in the Collective Impact Model so I want to take second to describe this.</a:t>
            </a:r>
          </a:p>
          <a:p>
            <a:pPr defTabSz="924916">
              <a:defRPr/>
            </a:pPr>
            <a:endParaRPr lang="en-US" b="0" dirty="0" smtClean="0"/>
          </a:p>
          <a:p>
            <a:pPr defTabSz="924916">
              <a:defRPr/>
            </a:pPr>
            <a:r>
              <a:rPr lang="en-US" b="0" dirty="0" smtClean="0"/>
              <a:t>We adopted this model because it </a:t>
            </a:r>
            <a:r>
              <a:rPr lang="en-US" b="0" baseline="0" dirty="0" smtClean="0"/>
              <a:t>brings organizations from many sectors together, </a:t>
            </a:r>
            <a:r>
              <a:rPr lang="en-US" dirty="0" smtClean="0"/>
              <a:t>in a structured way, to achieve social change. </a:t>
            </a:r>
          </a:p>
          <a:p>
            <a:pPr defTabSz="924916">
              <a:defRPr/>
            </a:pPr>
            <a:endParaRPr lang="en-US" b="0" baseline="0" dirty="0" smtClean="0"/>
          </a:p>
          <a:p>
            <a:pPr defTabSz="924916">
              <a:defRPr/>
            </a:pPr>
            <a:r>
              <a:rPr lang="en-US" b="0" dirty="0" smtClean="0"/>
              <a:t>The model focuses on having:</a:t>
            </a:r>
          </a:p>
          <a:p>
            <a:pPr marL="0" indent="0" defTabSz="924916">
              <a:buFont typeface="Arial" panose="020B0604020202020204" pitchFamily="34" charset="0"/>
              <a:buNone/>
              <a:defRPr/>
            </a:pPr>
            <a:endParaRPr lang="en-US" sz="1200" b="0" i="0" kern="1200" baseline="0" dirty="0" smtClean="0">
              <a:solidFill>
                <a:schemeClr val="tx1"/>
              </a:solidFill>
              <a:effectLst/>
              <a:latin typeface="+mn-lt"/>
              <a:ea typeface="+mn-ea"/>
              <a:cs typeface="+mn-cs"/>
            </a:endParaRPr>
          </a:p>
          <a:p>
            <a:pPr marL="0" indent="0" defTabSz="924916">
              <a:buFont typeface="Arial" panose="020B0604020202020204" pitchFamily="34" charset="0"/>
              <a:buNone/>
              <a:defRPr/>
            </a:pPr>
            <a:r>
              <a:rPr lang="en-US" sz="1200" b="0" i="0" kern="1200" baseline="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ackbone support </a:t>
            </a:r>
          </a:p>
          <a:p>
            <a:pPr marL="0" indent="0" defTabSz="924916">
              <a:buFont typeface="Arial" panose="020B0604020202020204" pitchFamily="34" charset="0"/>
              <a:buNone/>
              <a:defRPr/>
            </a:pPr>
            <a:r>
              <a:rPr lang="en-US" sz="1200" b="0" i="0" kern="1200" baseline="0" dirty="0" smtClean="0">
                <a:solidFill>
                  <a:schemeClr val="tx1"/>
                </a:solidFill>
                <a:effectLst/>
                <a:latin typeface="+mn-lt"/>
                <a:ea typeface="+mn-ea"/>
                <a:cs typeface="+mn-cs"/>
              </a:rPr>
              <a:t>A c</a:t>
            </a:r>
            <a:r>
              <a:rPr lang="en-US" sz="1200" b="0" i="0" kern="1200" dirty="0" smtClean="0">
                <a:solidFill>
                  <a:schemeClr val="tx1"/>
                </a:solidFill>
                <a:effectLst/>
                <a:latin typeface="+mn-lt"/>
                <a:ea typeface="+mn-ea"/>
                <a:cs typeface="+mn-cs"/>
              </a:rPr>
              <a:t>ommon agenda</a:t>
            </a:r>
          </a:p>
          <a:p>
            <a:pPr marL="0" indent="0" defTabSz="924916">
              <a:buFont typeface="Arial" panose="020B0604020202020204" pitchFamily="34" charset="0"/>
              <a:buNone/>
              <a:defRPr/>
            </a:pPr>
            <a:r>
              <a:rPr lang="en-US" sz="1200" b="0" i="0" kern="1200" dirty="0" smtClean="0">
                <a:solidFill>
                  <a:schemeClr val="tx1"/>
                </a:solidFill>
                <a:effectLst/>
                <a:latin typeface="+mn-lt"/>
                <a:ea typeface="+mn-ea"/>
                <a:cs typeface="+mn-cs"/>
              </a:rPr>
              <a:t>Mutually reinforcing activities</a:t>
            </a:r>
          </a:p>
          <a:p>
            <a:pPr marL="0" indent="0" defTabSz="924916">
              <a:buFont typeface="Arial" panose="020B0604020202020204" pitchFamily="34" charset="0"/>
              <a:buNone/>
              <a:defRPr/>
            </a:pPr>
            <a:r>
              <a:rPr lang="en-US" sz="1200" b="0" i="0" kern="1200" dirty="0" smtClean="0">
                <a:solidFill>
                  <a:schemeClr val="tx1"/>
                </a:solidFill>
                <a:effectLst/>
                <a:latin typeface="+mn-lt"/>
                <a:ea typeface="+mn-ea"/>
                <a:cs typeface="+mn-cs"/>
              </a:rPr>
              <a:t>A</a:t>
            </a:r>
            <a:r>
              <a:rPr lang="en-US" sz="1200" b="0" i="0" kern="1200" baseline="0" dirty="0" smtClean="0">
                <a:solidFill>
                  <a:schemeClr val="tx1"/>
                </a:solidFill>
                <a:effectLst/>
                <a:latin typeface="+mn-lt"/>
                <a:ea typeface="+mn-ea"/>
                <a:cs typeface="+mn-cs"/>
              </a:rPr>
              <a:t> s</a:t>
            </a:r>
            <a:r>
              <a:rPr lang="en-US" sz="1200" b="0" i="0" kern="1200" dirty="0" smtClean="0">
                <a:solidFill>
                  <a:schemeClr val="tx1"/>
                </a:solidFill>
                <a:effectLst/>
                <a:latin typeface="+mn-lt"/>
                <a:ea typeface="+mn-ea"/>
                <a:cs typeface="+mn-cs"/>
              </a:rPr>
              <a:t>hared measurement system, and </a:t>
            </a:r>
          </a:p>
          <a:p>
            <a:pPr marL="0" indent="0" defTabSz="924916">
              <a:buFont typeface="Arial" panose="020B0604020202020204" pitchFamily="34" charset="0"/>
              <a:buNone/>
              <a:defRPr/>
            </a:pPr>
            <a:r>
              <a:rPr lang="en-US" sz="1200" b="0" i="0" kern="1200" dirty="0" smtClean="0">
                <a:solidFill>
                  <a:schemeClr val="tx1"/>
                </a:solidFill>
                <a:effectLst/>
                <a:latin typeface="+mn-lt"/>
                <a:ea typeface="+mn-ea"/>
                <a:cs typeface="+mn-cs"/>
              </a:rPr>
              <a:t>Continuous communication</a:t>
            </a:r>
          </a:p>
          <a:p>
            <a:pPr marL="0" indent="0" defTabSz="924916">
              <a:buFont typeface="Arial" panose="020B0604020202020204" pitchFamily="34" charset="0"/>
              <a:buNone/>
              <a:defRPr/>
            </a:pPr>
            <a:endParaRPr lang="en-US" sz="1200" b="0" i="0" kern="1200" dirty="0" smtClean="0">
              <a:solidFill>
                <a:schemeClr val="tx1"/>
              </a:solidFill>
              <a:effectLst/>
              <a:latin typeface="+mn-lt"/>
              <a:ea typeface="+mn-ea"/>
              <a:cs typeface="+mn-cs"/>
            </a:endParaRPr>
          </a:p>
          <a:p>
            <a:pPr marL="0" indent="0" defTabSz="924916">
              <a:buFont typeface="Arial" panose="020B0604020202020204" pitchFamily="34" charset="0"/>
              <a:buNone/>
              <a:defRPr/>
            </a:pPr>
            <a:r>
              <a:rPr lang="en-US" sz="1200" b="0" i="0" kern="1200" dirty="0" smtClean="0">
                <a:solidFill>
                  <a:schemeClr val="tx1"/>
                </a:solidFill>
                <a:effectLst/>
                <a:latin typeface="+mn-lt"/>
                <a:ea typeface="+mn-ea"/>
                <a:cs typeface="+mn-cs"/>
              </a:rPr>
              <a:t>Although</a:t>
            </a:r>
            <a:r>
              <a:rPr lang="en-US" sz="1200" b="0" i="0" kern="1200" baseline="0" dirty="0" smtClean="0">
                <a:solidFill>
                  <a:schemeClr val="tx1"/>
                </a:solidFill>
                <a:effectLst/>
                <a:latin typeface="+mn-lt"/>
                <a:ea typeface="+mn-ea"/>
                <a:cs typeface="+mn-cs"/>
              </a:rPr>
              <a:t> it’s not always easy to implement collective impact, both organizations understand that in order for Healthy Alaskans to be successful, we do need to take implementation of each component of this model seriously.</a:t>
            </a:r>
          </a:p>
          <a:p>
            <a:pPr marL="0" indent="0" defTabSz="924916">
              <a:buFont typeface="Arial" panose="020B0604020202020204" pitchFamily="34" charset="0"/>
              <a:buNone/>
              <a:defRPr/>
            </a:pPr>
            <a:endParaRPr lang="en-US" sz="1200" b="0" i="0" kern="1200" baseline="0" dirty="0" smtClean="0">
              <a:solidFill>
                <a:schemeClr val="tx1"/>
              </a:solidFill>
              <a:effectLst/>
              <a:latin typeface="+mn-lt"/>
              <a:ea typeface="+mn-ea"/>
              <a:cs typeface="+mn-cs"/>
            </a:endParaRPr>
          </a:p>
          <a:p>
            <a:pPr marL="0" indent="0" defTabSz="924916">
              <a:buFont typeface="Arial" panose="020B0604020202020204" pitchFamily="34" charset="0"/>
              <a:buNone/>
              <a:defRPr/>
            </a:pPr>
            <a:r>
              <a:rPr lang="en-US" sz="1200" b="0" i="0" kern="1200" baseline="0" dirty="0" smtClean="0">
                <a:solidFill>
                  <a:schemeClr val="tx1"/>
                </a:solidFill>
                <a:effectLst/>
                <a:latin typeface="+mn-lt"/>
                <a:ea typeface="+mn-ea"/>
                <a:cs typeface="+mn-cs"/>
              </a:rPr>
              <a:t>The next group of slides will speak to some of our successes and lessons learned throughout the last decade.</a:t>
            </a:r>
            <a:endParaRPr lang="en-US"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14</a:t>
            </a:fld>
            <a:endParaRPr lang="en-US"/>
          </a:p>
        </p:txBody>
      </p:sp>
    </p:spTree>
    <p:extLst>
      <p:ext uri="{BB962C8B-B14F-4D97-AF65-F5344CB8AC3E}">
        <p14:creationId xmlns:p14="http://schemas.microsoft.com/office/powerpoint/2010/main" val="38332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shared what we perceived </a:t>
            </a:r>
            <a:r>
              <a:rPr lang="en-US" sz="1600" dirty="0"/>
              <a:t>as strengths and limitations of HA2020.</a:t>
            </a:r>
          </a:p>
          <a:p>
            <a:endParaRPr lang="en-US" sz="1600" dirty="0"/>
          </a:p>
          <a:p>
            <a:r>
              <a:rPr lang="en-US" sz="1600" dirty="0" smtClean="0"/>
              <a:t>We also </a:t>
            </a:r>
            <a:r>
              <a:rPr lang="en-US" sz="1600" dirty="0"/>
              <a:t>wanted to summarize progress in terms of meeting targets, and also share the results of an evaluation of the process that was completed last year.</a:t>
            </a:r>
          </a:p>
          <a:p>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15</a:t>
            </a:fld>
            <a:endParaRPr lang="en-US"/>
          </a:p>
        </p:txBody>
      </p:sp>
    </p:spTree>
    <p:extLst>
      <p:ext uri="{BB962C8B-B14F-4D97-AF65-F5344CB8AC3E}">
        <p14:creationId xmlns:p14="http://schemas.microsoft.com/office/powerpoint/2010/main" val="255156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First we’d</a:t>
            </a:r>
            <a:r>
              <a:rPr lang="en-US" sz="1600" baseline="0" dirty="0" smtClean="0"/>
              <a:t> like to</a:t>
            </a:r>
            <a:r>
              <a:rPr lang="en-US" sz="1600" dirty="0" smtClean="0"/>
              <a:t> remind everyone that although it</a:t>
            </a:r>
            <a:r>
              <a:rPr lang="en-US" sz="1600" baseline="0" dirty="0" smtClean="0"/>
              <a:t> is 2020, we don’t have 2020 data yet, and so have not yet had the final word on the extent to which the HA2020 targets were met. But here’s where we are as of the most recent update.</a:t>
            </a:r>
          </a:p>
          <a:p>
            <a:endParaRPr lang="en-US" sz="1600" baseline="0" dirty="0" smtClean="0"/>
          </a:p>
          <a:p>
            <a:r>
              <a:rPr lang="en-US" sz="1600" baseline="0" dirty="0" smtClean="0"/>
              <a:t>This chart shows progress for Alaskans overall.</a:t>
            </a:r>
          </a:p>
          <a:p>
            <a:endParaRPr lang="en-US" sz="1600" baseline="0" dirty="0" smtClean="0"/>
          </a:p>
          <a:p>
            <a:r>
              <a:rPr lang="en-US" sz="1600" baseline="0" dirty="0" smtClean="0"/>
              <a:t>At a glance you can tell that we are far from meeting all of our targets. We have met targets for about one quarter of the indicators, and are going the wrong direction for half. </a:t>
            </a:r>
          </a:p>
          <a:p>
            <a:endParaRPr lang="en-US" sz="1600" baseline="0" dirty="0" smtClean="0"/>
          </a:p>
          <a:p>
            <a:r>
              <a:rPr lang="en-US" sz="1600" baseline="0" dirty="0" smtClean="0"/>
              <a:t>This presentation will not walk you through progress on each of the LHIs, but just mention a few. </a:t>
            </a:r>
          </a:p>
          <a:p>
            <a:pPr marL="171441" indent="-171441">
              <a:buFont typeface="Arial" panose="020B0604020202020204" pitchFamily="34" charset="0"/>
              <a:buChar char="•"/>
            </a:pPr>
            <a:r>
              <a:rPr lang="en-US" sz="1600" baseline="0" dirty="0" smtClean="0"/>
              <a:t>We met our targets for cancer deaths, teen smoking, binge drinking, and graduating with a high school diploma</a:t>
            </a:r>
          </a:p>
          <a:p>
            <a:pPr marL="171441" indent="-171441">
              <a:buFont typeface="Arial" panose="020B0604020202020204" pitchFamily="34" charset="0"/>
              <a:buChar char="•"/>
            </a:pPr>
            <a:r>
              <a:rPr lang="en-US" sz="1600" baseline="0" dirty="0" smtClean="0"/>
              <a:t>We’re going the wrong direction in obesity, suicide, rape and water fluoridation.</a:t>
            </a:r>
          </a:p>
          <a:p>
            <a:endParaRPr lang="en-US" sz="1600" baseline="0" dirty="0" smtClean="0"/>
          </a:p>
          <a:p>
            <a:r>
              <a:rPr lang="en-US" sz="1600" baseline="0" dirty="0" smtClean="0"/>
              <a:t>We will be updating the scorecard again later this Winter, then a final time in 2021.</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A6C171C1-BFF7-4533-B30E-84C93054FF20}" type="slidenum">
              <a:rPr lang="en-US" smtClean="0"/>
              <a:t>16</a:t>
            </a:fld>
            <a:endParaRPr lang="en-US"/>
          </a:p>
        </p:txBody>
      </p:sp>
    </p:spTree>
    <p:extLst>
      <p:ext uri="{BB962C8B-B14F-4D97-AF65-F5344CB8AC3E}">
        <p14:creationId xmlns:p14="http://schemas.microsoft.com/office/powerpoint/2010/main" val="1305920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smtClean="0"/>
              <a:t>Now focusing on progress among</a:t>
            </a:r>
            <a:r>
              <a:rPr lang="en-US" sz="1600" b="0" baseline="0" dirty="0" smtClean="0"/>
              <a:t> Alaska Native people exclusively, You can see fewer targets were met, but also more were making little progress rather than worsening.</a:t>
            </a:r>
          </a:p>
          <a:p>
            <a:endParaRPr lang="en-US" sz="1600" b="0" dirty="0" smtClean="0"/>
          </a:p>
          <a:p>
            <a:r>
              <a:rPr lang="en-US" sz="1600" b="0" dirty="0" smtClean="0"/>
              <a:t>Some</a:t>
            </a:r>
            <a:r>
              <a:rPr lang="en-US" sz="1600" b="0" baseline="0" dirty="0" smtClean="0"/>
              <a:t> of the areas where we saw progress among Alaska Native people were teen dating violence, teen binge drinking, and cost as a barrier to healthcare.</a:t>
            </a:r>
          </a:p>
          <a:p>
            <a:endParaRPr lang="en-US" sz="1600" b="0" baseline="0" dirty="0" smtClean="0"/>
          </a:p>
          <a:p>
            <a:r>
              <a:rPr lang="en-US" sz="1600" b="0" baseline="0" dirty="0" smtClean="0"/>
              <a:t>There was some progress but not enough to appear likely to meet the targets in the areas of prenatal care, cancer deaths, and smoking.</a:t>
            </a:r>
          </a:p>
          <a:p>
            <a:endParaRPr lang="en-US" sz="1600" b="0" baseline="0" dirty="0" smtClean="0"/>
          </a:p>
          <a:p>
            <a:r>
              <a:rPr lang="en-US" sz="1600" b="0" baseline="0" dirty="0" smtClean="0"/>
              <a:t>And here we’ll remind you that we used the same targets for Alaska natives and all Alaskans—even where baselines were different. So for some of the leading health indicators we would have had to have seen much more progress in the Alaska Native trend to have the target met.</a:t>
            </a:r>
          </a:p>
          <a:p>
            <a:endParaRPr lang="en-US" sz="1600" b="0" baseline="0" dirty="0" smtClean="0"/>
          </a:p>
          <a:p>
            <a:r>
              <a:rPr lang="en-US" sz="1600" b="0" baseline="0" dirty="0" smtClean="0"/>
              <a:t>As with Alaskans overall, we saw worsening among Alaska Native people in obesity and suicide among those 25 and older, and also cases of chlamydia.</a:t>
            </a:r>
          </a:p>
          <a:p>
            <a:endParaRPr lang="en-US" sz="1600" b="0" baseline="0" dirty="0" smtClean="0"/>
          </a:p>
          <a:p>
            <a:r>
              <a:rPr lang="en-US" sz="1600" b="0" baseline="0" dirty="0" smtClean="0"/>
              <a:t>There are probably many reasons that contributed to why we have had differential success across the LHIs. In some cases we may have set unrealistic targets a decade ago. In others, we may have capitalized on momentum that was building, not only in Alaska but nationwide.</a:t>
            </a:r>
          </a:p>
          <a:p>
            <a:endParaRPr lang="en-US" sz="1600" b="0" baseline="0" dirty="0" smtClean="0"/>
          </a:p>
          <a:p>
            <a:r>
              <a:rPr lang="en-US" sz="1600" b="0" baseline="0" dirty="0" smtClean="0"/>
              <a:t>These factors and others are being considered as we work on the next iteration of Healthy Alaskans.</a:t>
            </a:r>
          </a:p>
          <a:p>
            <a:endParaRPr lang="en-US" sz="1600" dirty="0"/>
          </a:p>
        </p:txBody>
      </p:sp>
      <p:sp>
        <p:nvSpPr>
          <p:cNvPr id="4" name="Slide Number Placeholder 3"/>
          <p:cNvSpPr>
            <a:spLocks noGrp="1"/>
          </p:cNvSpPr>
          <p:nvPr>
            <p:ph type="sldNum" sz="quarter" idx="10"/>
          </p:nvPr>
        </p:nvSpPr>
        <p:spPr/>
        <p:txBody>
          <a:bodyPr/>
          <a:lstStyle/>
          <a:p>
            <a:fld id="{A6C171C1-BFF7-4533-B30E-84C93054FF20}" type="slidenum">
              <a:rPr lang="en-US" smtClean="0"/>
              <a:t>17</a:t>
            </a:fld>
            <a:endParaRPr lang="en-US"/>
          </a:p>
        </p:txBody>
      </p:sp>
    </p:spTree>
    <p:extLst>
      <p:ext uri="{BB962C8B-B14F-4D97-AF65-F5344CB8AC3E}">
        <p14:creationId xmlns:p14="http://schemas.microsoft.com/office/powerpoint/2010/main" val="77924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sz="1600" b="0" dirty="0" smtClean="0"/>
              <a:t>Looking at a summary of progress on the LHIs is one important way to </a:t>
            </a:r>
            <a:r>
              <a:rPr lang="en-US" sz="1600" b="0" baseline="0" dirty="0" smtClean="0"/>
              <a:t>evaluate Healthy Alaskans. And as we saw, we all have a lot of work to do to keep making progress toward our collective health priorities.</a:t>
            </a:r>
          </a:p>
          <a:p>
            <a:pPr marL="171441" indent="-171441">
              <a:buFont typeface="Arial" panose="020B0604020202020204" pitchFamily="34" charset="0"/>
              <a:buChar char="•"/>
            </a:pPr>
            <a:endParaRPr lang="en-US" sz="1600" b="0" baseline="0" dirty="0" smtClean="0"/>
          </a:p>
          <a:p>
            <a:pPr marL="171441" indent="-171441">
              <a:buFont typeface="Arial" panose="020B0604020202020204" pitchFamily="34" charset="0"/>
              <a:buChar char="•"/>
            </a:pPr>
            <a:r>
              <a:rPr lang="en-US" sz="1600" b="0" baseline="0" dirty="0" smtClean="0"/>
              <a:t>To help shape what that work looks like, we undertook an evaluation of the Healthy Alaskans process with an MPH </a:t>
            </a:r>
            <a:r>
              <a:rPr lang="en-US" sz="1600" b="0" baseline="0" dirty="0" smtClean="0"/>
              <a:t>student </a:t>
            </a:r>
          </a:p>
          <a:p>
            <a:pPr marL="171441" indent="-171441">
              <a:buFont typeface="Arial" panose="020B0604020202020204" pitchFamily="34" charset="0"/>
              <a:buChar char="•"/>
            </a:pPr>
            <a:r>
              <a:rPr lang="en-US" sz="1600" b="0" baseline="0" dirty="0" smtClean="0"/>
              <a:t>We </a:t>
            </a:r>
            <a:r>
              <a:rPr lang="en-US" sz="1600" b="0" baseline="0" dirty="0" smtClean="0"/>
              <a:t>conducted a number of individual interviews with member of the various teams and identified the following themes.</a:t>
            </a:r>
          </a:p>
          <a:p>
            <a:pPr marL="171441" indent="-171441">
              <a:buFont typeface="Arial" panose="020B0604020202020204" pitchFamily="34" charset="0"/>
              <a:buChar char="•"/>
            </a:pPr>
            <a:r>
              <a:rPr lang="en-US" sz="1600" b="0" baseline="0" dirty="0" smtClean="0"/>
              <a:t>Strengths noted almost across the board were: the State-ANTHC partnership, a narrowly defined set of health priorities, and the fact we were systematically monitoring and reporting our progress on the LHIs.</a:t>
            </a:r>
          </a:p>
          <a:p>
            <a:pPr marL="171441" indent="-171441">
              <a:buFont typeface="Arial" panose="020B0604020202020204" pitchFamily="34" charset="0"/>
              <a:buChar char="•"/>
            </a:pPr>
            <a:endParaRPr lang="en-US" sz="1600" b="0" baseline="0" dirty="0" smtClean="0"/>
          </a:p>
          <a:p>
            <a:pPr marL="171441" indent="-171441">
              <a:buFont typeface="Arial" panose="020B0604020202020204" pitchFamily="34" charset="0"/>
              <a:buChar char="•"/>
            </a:pPr>
            <a:r>
              <a:rPr lang="en-US" sz="1600" b="0" baseline="0" dirty="0" smtClean="0"/>
              <a:t>Noted challenges were:</a:t>
            </a:r>
          </a:p>
          <a:p>
            <a:pPr marL="628616" lvl="1" indent="-171441">
              <a:buFont typeface="Arial" panose="020B0604020202020204" pitchFamily="34" charset="0"/>
              <a:buChar char="•"/>
            </a:pPr>
            <a:r>
              <a:rPr lang="en-US" sz="1600" b="0" dirty="0" smtClean="0"/>
              <a:t>The fact that there were many staff</a:t>
            </a:r>
            <a:r>
              <a:rPr lang="en-US" sz="1600" b="0" baseline="0" dirty="0" smtClean="0"/>
              <a:t> transitions over the decade and transition planning was not what it could have been.</a:t>
            </a:r>
          </a:p>
          <a:p>
            <a:pPr marL="628616" lvl="1" indent="-171441">
              <a:buFont typeface="Arial" panose="020B0604020202020204" pitchFamily="34" charset="0"/>
              <a:buChar char="•"/>
            </a:pPr>
            <a:r>
              <a:rPr lang="en-US" sz="1600" b="0" baseline="0" dirty="0" smtClean="0"/>
              <a:t>The strategies and actions were really only identified once—at the beginning, and never updated.</a:t>
            </a:r>
          </a:p>
          <a:p>
            <a:pPr marL="628616" lvl="1" indent="-171441">
              <a:buFont typeface="Arial" panose="020B0604020202020204" pitchFamily="34" charset="0"/>
              <a:buChar char="•"/>
            </a:pPr>
            <a:r>
              <a:rPr lang="en-US" sz="1600" b="0" baseline="0" dirty="0" smtClean="0"/>
              <a:t>The implementation pilot was not as robust as initially planned. And perhaps underlying all of these limitations is that fact that:</a:t>
            </a:r>
          </a:p>
          <a:p>
            <a:pPr marL="628616" lvl="1" indent="-171441">
              <a:buFont typeface="Arial" panose="020B0604020202020204" pitchFamily="34" charset="0"/>
              <a:buChar char="•"/>
            </a:pPr>
            <a:r>
              <a:rPr lang="en-US" sz="1600" b="0" dirty="0" smtClean="0"/>
              <a:t>The funding that would have supported a lot of the work</a:t>
            </a:r>
            <a:r>
              <a:rPr lang="en-US" sz="1600" b="0" baseline="0" dirty="0" smtClean="0"/>
              <a:t> ended prematurely</a:t>
            </a:r>
            <a:r>
              <a:rPr lang="en-US" b="0" baseline="0" dirty="0" smtClean="0"/>
              <a:t>.</a:t>
            </a:r>
            <a:endParaRPr lang="en-US" b="0"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18</a:t>
            </a:fld>
            <a:endParaRPr lang="en-US"/>
          </a:p>
        </p:txBody>
      </p:sp>
    </p:spTree>
    <p:extLst>
      <p:ext uri="{BB962C8B-B14F-4D97-AF65-F5344CB8AC3E}">
        <p14:creationId xmlns:p14="http://schemas.microsoft.com/office/powerpoint/2010/main" val="1595011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set of slides will discuss </a:t>
            </a:r>
            <a:r>
              <a:rPr lang="en-US" baseline="0" dirty="0" smtClean="0"/>
              <a:t>all the great work that’s been going on related to Healthy Alaskans 2030.</a:t>
            </a:r>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19</a:t>
            </a:fld>
            <a:endParaRPr lang="en-US"/>
          </a:p>
        </p:txBody>
      </p:sp>
    </p:spTree>
    <p:extLst>
      <p:ext uri="{BB962C8B-B14F-4D97-AF65-F5344CB8AC3E}">
        <p14:creationId xmlns:p14="http://schemas.microsoft.com/office/powerpoint/2010/main" val="115357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presentation</a:t>
            </a:r>
            <a:r>
              <a:rPr lang="en-US" sz="1400" baseline="0" dirty="0" smtClean="0"/>
              <a:t> was originally given in January of 2020. At the beginning of the new year we wanted to take a moment to </a:t>
            </a:r>
            <a:r>
              <a:rPr lang="en-US" sz="1400" dirty="0" smtClean="0"/>
              <a:t>take </a:t>
            </a:r>
            <a:r>
              <a:rPr lang="en-US" sz="1400" dirty="0"/>
              <a:t>stock of how far we’ve come, and chart a course for the future. In this case we’re looking back at Healthy Alaskans 2020, and looking forward to Healthy Alaskans 2030.</a:t>
            </a:r>
          </a:p>
          <a:p>
            <a:endParaRPr lang="en-US" sz="1400" dirty="0"/>
          </a:p>
          <a:p>
            <a:r>
              <a:rPr lang="en-US" sz="1400" smtClean="0"/>
              <a:t>bers </a:t>
            </a:r>
            <a:r>
              <a:rPr lang="en-US" sz="1400" dirty="0" smtClean="0"/>
              <a:t>of the Healthy</a:t>
            </a:r>
            <a:r>
              <a:rPr lang="en-US" sz="1400" baseline="0" dirty="0" smtClean="0"/>
              <a:t> Alaskans Core Team, w</a:t>
            </a:r>
            <a:r>
              <a:rPr lang="en-US" sz="1400" dirty="0" smtClean="0"/>
              <a:t>e </a:t>
            </a:r>
            <a:r>
              <a:rPr lang="en-US" sz="1400" dirty="0"/>
              <a:t>are co-presenting, just as we co-plan and implement Healthy </a:t>
            </a:r>
            <a:r>
              <a:rPr lang="en-US" sz="1400" dirty="0" smtClean="0"/>
              <a:t>Alaskans.</a:t>
            </a:r>
            <a:endParaRPr lang="en-US" sz="1400" dirty="0"/>
          </a:p>
          <a:p>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2</a:t>
            </a:fld>
            <a:endParaRPr lang="en-US"/>
          </a:p>
        </p:txBody>
      </p:sp>
    </p:spTree>
    <p:extLst>
      <p:ext uri="{BB962C8B-B14F-4D97-AF65-F5344CB8AC3E}">
        <p14:creationId xmlns:p14="http://schemas.microsoft.com/office/powerpoint/2010/main" val="170526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0" baseline="0" dirty="0" smtClean="0"/>
              <a:t>This is what the Healthy Alaskans structure looks like. </a:t>
            </a:r>
            <a:r>
              <a:rPr lang="en-US" b="0" dirty="0" smtClean="0"/>
              <a:t>As you can see,</a:t>
            </a:r>
            <a:r>
              <a:rPr lang="en-US" b="0" baseline="0" dirty="0" smtClean="0"/>
              <a:t> the Healthy Alaskans is </a:t>
            </a:r>
            <a:r>
              <a:rPr lang="en-US" b="0" dirty="0" smtClean="0"/>
              <a:t>TEAM BASED which allows for </a:t>
            </a:r>
            <a:r>
              <a:rPr lang="en-US" b="0" baseline="0" dirty="0" smtClean="0"/>
              <a:t>continuous collaboration towards statewide health improvement. This structure has been in place throughout Healthy Alaskans 2020 and is a carry over to 2030 because it has worked well.</a:t>
            </a:r>
          </a:p>
          <a:p>
            <a:pPr defTabSz="907633">
              <a:defRPr/>
            </a:pPr>
            <a:endParaRPr lang="en-US" b="0" baseline="0" dirty="0" smtClean="0"/>
          </a:p>
          <a:p>
            <a:r>
              <a:rPr lang="en-US" b="0" baseline="0" dirty="0" smtClean="0"/>
              <a:t>We really want to emphasize that the state health improvement plan is truly a statewide team effort. It’s not just about the backbone entities; we just set the framework and process. The plan is about the workgroups, organizations, communities and individuals who have been involved throughout the decades; </a:t>
            </a:r>
            <a:r>
              <a:rPr lang="en-US" b="0" baseline="0" dirty="0" err="1" smtClean="0"/>
              <a:t>ie</a:t>
            </a:r>
            <a:r>
              <a:rPr lang="en-US" b="0" baseline="0" dirty="0" smtClean="0"/>
              <a:t>. all of YOU.</a:t>
            </a:r>
            <a:endParaRPr lang="en-US" b="0" dirty="0" smtClean="0"/>
          </a:p>
          <a:p>
            <a:pPr defTabSz="924865">
              <a:defRPr/>
            </a:pPr>
            <a:endParaRPr lang="en-US" b="0" baseline="0" dirty="0" smtClean="0"/>
          </a:p>
          <a:p>
            <a:pPr defTabSz="924865">
              <a:defRPr/>
            </a:pPr>
            <a:r>
              <a:rPr lang="en-US" dirty="0" smtClean="0"/>
              <a:t>At the base of this graphic</a:t>
            </a:r>
            <a:r>
              <a:rPr lang="en-US" baseline="0" dirty="0" smtClean="0"/>
              <a:t> is the foundation of the Healthy Alaskans effort; input from Alaskans, communities, organizations working in health and areas that impact health, and the various workgroups that have worked so hard to maintain HA2020 and develop HA2030.</a:t>
            </a:r>
            <a:endParaRPr lang="en-US" dirty="0" smtClean="0"/>
          </a:p>
          <a:p>
            <a:pPr defTabSz="924865">
              <a:defRPr/>
            </a:pPr>
            <a:endParaRPr lang="en-US" dirty="0" smtClean="0"/>
          </a:p>
          <a:p>
            <a:pPr defTabSz="924865">
              <a:defRPr/>
            </a:pPr>
            <a:r>
              <a:rPr lang="en-US" dirty="0" smtClean="0"/>
              <a:t>Above</a:t>
            </a:r>
            <a:r>
              <a:rPr lang="en-US" baseline="0" dirty="0" smtClean="0"/>
              <a:t> that is the Data, Communications and other subject matter teams and experts. Healthy Alaskans is all about evidence based action for health improvement and these teams make sure that we use evidence and data to propel us forward in our efforts.</a:t>
            </a:r>
          </a:p>
          <a:p>
            <a:pPr defTabSz="924865">
              <a:defRPr/>
            </a:pPr>
            <a:endParaRPr lang="en-US" baseline="0" dirty="0" smtClean="0"/>
          </a:p>
          <a:p>
            <a:pPr defTabSz="924865">
              <a:defRPr/>
            </a:pPr>
            <a:r>
              <a:rPr lang="en-US" dirty="0" smtClean="0"/>
              <a:t>The Advisory Team is made up of approximately 40 professionals from the broader public health arena in Alaska who are subject matter experts in topics that span the entire  spectrum of public health services and functions including nonprofit, state, Tribal, private and other entities working in environmental health issues, injury prevention, mental health, housing, chronic disease and other public health areas. </a:t>
            </a:r>
          </a:p>
          <a:p>
            <a:pPr defTabSz="924865">
              <a:defRPr/>
            </a:pPr>
            <a:endParaRPr lang="en-US" dirty="0" smtClean="0"/>
          </a:p>
          <a:p>
            <a:pPr defTabSz="924865">
              <a:defRPr/>
            </a:pPr>
            <a:r>
              <a:rPr lang="en-US" dirty="0" smtClean="0"/>
              <a:t>The </a:t>
            </a:r>
            <a:r>
              <a:rPr lang="en-US" baseline="0" dirty="0" smtClean="0"/>
              <a:t>Advisory Team </a:t>
            </a:r>
            <a:r>
              <a:rPr lang="en-US" dirty="0" smtClean="0"/>
              <a:t> uses their professional expertise to make recommendations to the Core Team regarding leading health indicators,</a:t>
            </a:r>
            <a:r>
              <a:rPr lang="en-US" baseline="0" dirty="0" smtClean="0"/>
              <a:t> strategies, </a:t>
            </a:r>
            <a:r>
              <a:rPr lang="en-US" dirty="0" smtClean="0"/>
              <a:t>implementation and process. The Advisory Team also serves as</a:t>
            </a:r>
            <a:r>
              <a:rPr lang="en-US" baseline="0" dirty="0" smtClean="0"/>
              <a:t> active</a:t>
            </a:r>
            <a:r>
              <a:rPr lang="en-US" dirty="0" smtClean="0"/>
              <a:t> champions of Healthy Alaskans, promoting it among their networks and colleagues, and aligns their work with Healthy</a:t>
            </a:r>
            <a:r>
              <a:rPr lang="en-US" baseline="0" dirty="0" smtClean="0"/>
              <a:t> Alaskans </a:t>
            </a:r>
            <a:r>
              <a:rPr lang="en-US" dirty="0" smtClean="0"/>
              <a:t>goals as appropriate.</a:t>
            </a:r>
          </a:p>
          <a:p>
            <a:pPr defTabSz="924865">
              <a:defRPr/>
            </a:pPr>
            <a:endParaRPr lang="en-US" dirty="0" smtClean="0"/>
          </a:p>
          <a:p>
            <a:pPr defTabSz="924865">
              <a:defRPr/>
            </a:pPr>
            <a:r>
              <a:rPr lang="en-US" dirty="0" smtClean="0"/>
              <a:t>The </a:t>
            </a:r>
            <a:r>
              <a:rPr lang="en-US" dirty="0"/>
              <a:t>core team is made up of approximately 10 professionals who represent various expertise within the two backbone entities; ANTHC and DHSS. The Core team is led by the two </a:t>
            </a:r>
            <a:r>
              <a:rPr lang="en-US" dirty="0" smtClean="0"/>
              <a:t>Co-Chairs and </a:t>
            </a:r>
            <a:r>
              <a:rPr lang="en-US" dirty="0"/>
              <a:t>oversees the timeline of HA activities which form the framework for the state health improvement plan. </a:t>
            </a:r>
            <a:endParaRPr lang="en-US" dirty="0" smtClean="0"/>
          </a:p>
          <a:p>
            <a:pPr defTabSz="924865">
              <a:defRPr/>
            </a:pPr>
            <a:endParaRPr lang="en-US" b="0" baseline="0" dirty="0" smtClean="0"/>
          </a:p>
          <a:p>
            <a:r>
              <a:rPr lang="en-US" b="0" dirty="0" smtClean="0"/>
              <a:t>The top of this diagram</a:t>
            </a:r>
            <a:r>
              <a:rPr lang="en-US" b="0" baseline="0" dirty="0" smtClean="0"/>
              <a:t> illustrates the high level of </a:t>
            </a:r>
            <a:r>
              <a:rPr lang="en-US" b="0" dirty="0" smtClean="0"/>
              <a:t>commitment to the</a:t>
            </a:r>
            <a:r>
              <a:rPr lang="en-US" b="0" baseline="0" dirty="0" smtClean="0"/>
              <a:t> state health improvement plan </a:t>
            </a:r>
            <a:r>
              <a:rPr lang="en-US" b="0" dirty="0" smtClean="0"/>
              <a:t>by ANTHC and the State of Alaska. The</a:t>
            </a:r>
            <a:r>
              <a:rPr lang="en-US" b="0" baseline="0" dirty="0" smtClean="0"/>
              <a:t> Steering Team </a:t>
            </a:r>
            <a:r>
              <a:rPr lang="en-US" b="0" dirty="0" smtClean="0"/>
              <a:t>members are the leadership of DHSS and ANTHC.</a:t>
            </a:r>
          </a:p>
          <a:p>
            <a:endParaRPr lang="en-US" b="0" dirty="0" smtClean="0"/>
          </a:p>
          <a:p>
            <a:r>
              <a:rPr lang="en-US" b="0" baseline="0" dirty="0" smtClean="0"/>
              <a:t>Healthy Alaskans is truly statewide effort and it’s only together that we can achieve the goals of the state health improvement plan. </a:t>
            </a:r>
          </a:p>
          <a:p>
            <a:endParaRPr lang="en-US" b="0" baseline="0" dirty="0" smtClean="0"/>
          </a:p>
          <a:p>
            <a:r>
              <a:rPr lang="en-US" b="0" baseline="0" dirty="0" smtClean="0"/>
              <a:t>This is the State health improvement plan and it shows that we are all invested. WE ARE HEALTHY ALASKANS!	</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20</a:t>
            </a:fld>
            <a:endParaRPr lang="en-US"/>
          </a:p>
        </p:txBody>
      </p:sp>
    </p:spTree>
    <p:extLst>
      <p:ext uri="{BB962C8B-B14F-4D97-AF65-F5344CB8AC3E}">
        <p14:creationId xmlns:p14="http://schemas.microsoft.com/office/powerpoint/2010/main" val="2217505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Healthy </a:t>
            </a:r>
            <a:r>
              <a:rPr lang="en-US" dirty="0"/>
              <a:t>Alaskans 2030 is unique in that it is the only State Health Improvement plan in the nation that is co-led by State and Tribal governments, that share health improvement </a:t>
            </a:r>
            <a:r>
              <a:rPr lang="en-US" dirty="0" smtClean="0"/>
              <a:t>goals. We want to re-emphasize that</a:t>
            </a:r>
            <a:r>
              <a:rPr lang="en-US" baseline="0" dirty="0" smtClean="0"/>
              <a:t> because it is a point of pride for us.</a:t>
            </a:r>
            <a:endParaRPr lang="en-US" dirty="0"/>
          </a:p>
          <a:p>
            <a:endParaRPr lang="en-US" dirty="0" smtClean="0"/>
          </a:p>
          <a:p>
            <a:pPr defTabSz="924865">
              <a:defRPr/>
            </a:pPr>
            <a:r>
              <a:rPr lang="en-US" baseline="0" dirty="0" smtClean="0"/>
              <a:t>Healthy Alaskans was born out of a spirit of collaboration and sustained commitment to quality improvement.</a:t>
            </a:r>
          </a:p>
          <a:p>
            <a:endParaRPr lang="en-US" dirty="0" smtClean="0">
              <a:solidFill>
                <a:schemeClr val="tx1"/>
              </a:solidFill>
            </a:endParaRPr>
          </a:p>
          <a:p>
            <a:r>
              <a:rPr lang="en-US" sz="1600" dirty="0"/>
              <a:t>The Vision Statement and Mission Statement were developed back in 2010 when Healthy Alaskans 2020 began, and still </a:t>
            </a:r>
            <a:r>
              <a:rPr lang="en-US" sz="1600" dirty="0" smtClean="0"/>
              <a:t>hold </a:t>
            </a:r>
            <a:r>
              <a:rPr lang="en-US" sz="1600" dirty="0"/>
              <a:t>true today.</a:t>
            </a:r>
          </a:p>
          <a:p>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21</a:t>
            </a:fld>
            <a:endParaRPr lang="en-US"/>
          </a:p>
        </p:txBody>
      </p:sp>
    </p:spTree>
    <p:extLst>
      <p:ext uri="{BB962C8B-B14F-4D97-AF65-F5344CB8AC3E}">
        <p14:creationId xmlns:p14="http://schemas.microsoft.com/office/powerpoint/2010/main" val="1888317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0" dirty="0" smtClean="0"/>
              <a:t>The </a:t>
            </a:r>
            <a:r>
              <a:rPr lang="en-US" b="0" dirty="0"/>
              <a:t>guiding principles </a:t>
            </a:r>
            <a:r>
              <a:rPr lang="en-US" b="0" dirty="0" smtClean="0"/>
              <a:t>developed </a:t>
            </a:r>
            <a:r>
              <a:rPr lang="en-US" b="0" dirty="0"/>
              <a:t>back in 2010 </a:t>
            </a:r>
            <a:r>
              <a:rPr lang="en-US" b="0" dirty="0" smtClean="0"/>
              <a:t>also hold </a:t>
            </a:r>
            <a:r>
              <a:rPr lang="en-US" b="0" dirty="0"/>
              <a:t>true to this day and will remain in place throughout the life of HA2030.</a:t>
            </a:r>
          </a:p>
          <a:p>
            <a:endParaRPr lang="en-US" b="0" dirty="0" smtClean="0"/>
          </a:p>
          <a:p>
            <a:r>
              <a:rPr lang="en-US" b="0" dirty="0" smtClean="0"/>
              <a:t>The </a:t>
            </a:r>
            <a:r>
              <a:rPr lang="en-US" b="0" dirty="0"/>
              <a:t>partnership is committed to:</a:t>
            </a:r>
          </a:p>
          <a:p>
            <a:endParaRPr lang="en-US" b="0" dirty="0"/>
          </a:p>
          <a:p>
            <a:pPr marL="170169" indent="-170169">
              <a:buFont typeface="Arial" pitchFamily="34" charset="0"/>
              <a:buChar char="•"/>
            </a:pPr>
            <a:r>
              <a:rPr lang="en-US" b="0" dirty="0"/>
              <a:t>Using evidence as well as local knowledge from our many diverse cultures</a:t>
            </a:r>
          </a:p>
          <a:p>
            <a:pPr marL="170169" indent="-170169">
              <a:buFont typeface="Arial" pitchFamily="34" charset="0"/>
              <a:buChar char="•"/>
            </a:pPr>
            <a:endParaRPr lang="en-US" b="0" dirty="0"/>
          </a:p>
          <a:p>
            <a:pPr marL="170169" indent="-170169">
              <a:buFont typeface="Arial" pitchFamily="34" charset="0"/>
              <a:buChar char="•"/>
            </a:pPr>
            <a:r>
              <a:rPr lang="en-US" b="0" dirty="0"/>
              <a:t>Working collaboratively and being transparent and mutually accountable</a:t>
            </a:r>
          </a:p>
          <a:p>
            <a:pPr marL="170169" indent="-170169">
              <a:buFont typeface="Arial" pitchFamily="34" charset="0"/>
              <a:buChar char="•"/>
            </a:pPr>
            <a:endParaRPr lang="en-US" b="0" dirty="0"/>
          </a:p>
          <a:p>
            <a:pPr marL="170169" indent="-170169">
              <a:buFont typeface="Arial" pitchFamily="34" charset="0"/>
              <a:buChar char="•"/>
            </a:pPr>
            <a:r>
              <a:rPr lang="en-US" b="0" dirty="0"/>
              <a:t>Striving for Health equity for all Alaskans</a:t>
            </a:r>
          </a:p>
          <a:p>
            <a:pPr marL="170169" indent="-170169">
              <a:buFont typeface="Arial" pitchFamily="34" charset="0"/>
              <a:buChar char="•"/>
            </a:pPr>
            <a:endParaRPr lang="en-US" b="0" dirty="0"/>
          </a:p>
          <a:p>
            <a:pPr marL="170169" indent="-170169">
              <a:buFont typeface="Arial" pitchFamily="34" charset="0"/>
              <a:buChar char="•"/>
            </a:pPr>
            <a:r>
              <a:rPr lang="en-US" b="0" dirty="0"/>
              <a:t>Strengthening communities , </a:t>
            </a:r>
          </a:p>
          <a:p>
            <a:pPr marL="170169" indent="-170169">
              <a:buFont typeface="Arial" pitchFamily="34" charset="0"/>
              <a:buChar char="•"/>
            </a:pPr>
            <a:endParaRPr lang="en-US" b="0" dirty="0"/>
          </a:p>
          <a:p>
            <a:pPr marL="170169" indent="-170169">
              <a:buFont typeface="Arial" pitchFamily="34" charset="0"/>
              <a:buChar char="•"/>
            </a:pPr>
            <a:r>
              <a:rPr lang="en-US" b="0" dirty="0"/>
              <a:t>empowering individuals and</a:t>
            </a:r>
          </a:p>
          <a:p>
            <a:pPr marL="170169" indent="-170169">
              <a:buFont typeface="Arial" pitchFamily="34" charset="0"/>
              <a:buChar char="•"/>
            </a:pPr>
            <a:endParaRPr lang="en-US" b="0" dirty="0"/>
          </a:p>
          <a:p>
            <a:pPr marL="170169" indent="-170169">
              <a:buFont typeface="Arial" pitchFamily="34" charset="0"/>
              <a:buChar char="•"/>
            </a:pPr>
            <a:r>
              <a:rPr lang="en-US" b="0" dirty="0"/>
              <a:t>Ensuring Quality of life across the lifespan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22</a:t>
            </a:fld>
            <a:endParaRPr lang="en-US"/>
          </a:p>
        </p:txBody>
      </p:sp>
    </p:spTree>
    <p:extLst>
      <p:ext uri="{BB962C8B-B14F-4D97-AF65-F5344CB8AC3E}">
        <p14:creationId xmlns:p14="http://schemas.microsoft.com/office/powerpoint/2010/main" val="1064985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all good public health efforts, we had to collect a</a:t>
            </a:r>
            <a:r>
              <a:rPr lang="en-US" baseline="0" dirty="0" smtClean="0"/>
              <a:t> great deal </a:t>
            </a:r>
            <a:r>
              <a:rPr lang="en-US" dirty="0" smtClean="0"/>
              <a:t>of data to inform our actions. Development</a:t>
            </a:r>
            <a:r>
              <a:rPr lang="en-US" baseline="0" dirty="0" smtClean="0"/>
              <a:t> of Healthy Alaskans 2030 required a thorough assessment of the current health status of Alaskans in the form of quantitative and qualitative data.</a:t>
            </a:r>
          </a:p>
          <a:p>
            <a:endParaRPr lang="en-US" baseline="0" dirty="0" smtClean="0"/>
          </a:p>
          <a:p>
            <a:r>
              <a:rPr lang="en-US" baseline="0" dirty="0" smtClean="0"/>
              <a:t>We collected the numbers and data that show us what health issues and conditions Alaskans are experiencing, we collected information about what health issues are most important to Alaskans through surveys, listening sessions and interviews. We partnered with public health nursing, the Anchorage Health Department, and the ANTHC Community Health Aide Program among others to do this.</a:t>
            </a:r>
          </a:p>
          <a:p>
            <a:endParaRPr lang="en-US" baseline="0" dirty="0" smtClean="0"/>
          </a:p>
          <a:p>
            <a:r>
              <a:rPr lang="en-US" baseline="0" dirty="0" smtClean="0"/>
              <a:t>We also conducted an assessment of Alaska’s public health system using the National Public Health Performance Standards state instrument or what we called the community capacity review, and, as mentioned we conducted an evaluation of the Healthy Alaskans 2020 effort.</a:t>
            </a:r>
          </a:p>
          <a:p>
            <a:endParaRPr lang="en-US" dirty="0" smtClean="0"/>
          </a:p>
          <a:p>
            <a:r>
              <a:rPr lang="en-US" dirty="0" smtClean="0"/>
              <a:t>All of these results are summarized in the State Health Assessment report which is posted on our website and which was</a:t>
            </a:r>
            <a:r>
              <a:rPr lang="en-US" baseline="0" dirty="0" smtClean="0"/>
              <a:t> used to develop an understanding of the state of Alaska’s health overall in order to inform Healthy Alaskans 2030.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23</a:t>
            </a:fld>
            <a:endParaRPr lang="en-US"/>
          </a:p>
        </p:txBody>
      </p:sp>
    </p:spTree>
    <p:extLst>
      <p:ext uri="{BB962C8B-B14F-4D97-AF65-F5344CB8AC3E}">
        <p14:creationId xmlns:p14="http://schemas.microsoft.com/office/powerpoint/2010/main" val="272143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t>
            </a:r>
            <a:r>
              <a:rPr lang="en-US" dirty="0"/>
              <a:t>of the data collected in the state health assessment, public health system assessment, evaluation, review of HA2020 data trends and performance, as well as recommendations from subject matter experts were considered when conducting the process of deciding which leading health indicators were compelling enough to include in the next iteration of the state health improvement plan.</a:t>
            </a:r>
          </a:p>
          <a:p>
            <a:endParaRPr lang="en-US" dirty="0"/>
          </a:p>
          <a:p>
            <a:r>
              <a:rPr lang="en-US" dirty="0"/>
              <a:t>We also established criteria for LHI selection which </a:t>
            </a:r>
            <a:r>
              <a:rPr lang="en-US" dirty="0" smtClean="0"/>
              <a:t>were that the</a:t>
            </a:r>
            <a:r>
              <a:rPr lang="en-US" baseline="0" dirty="0" smtClean="0"/>
              <a:t> indicator had to be </a:t>
            </a:r>
            <a:endParaRPr lang="en-US" dirty="0"/>
          </a:p>
          <a:p>
            <a:pPr marL="520237" indent="-520237">
              <a:lnSpc>
                <a:spcPct val="120000"/>
              </a:lnSpc>
              <a:buFont typeface="+mj-lt"/>
              <a:buAutoNum type="arabicPeriod"/>
            </a:pPr>
            <a:r>
              <a:rPr lang="en-US" dirty="0"/>
              <a:t>Important and understandable to a broad </a:t>
            </a:r>
            <a:r>
              <a:rPr lang="en-US" dirty="0" smtClean="0"/>
              <a:t>audience,</a:t>
            </a:r>
            <a:endParaRPr lang="en-US" dirty="0"/>
          </a:p>
          <a:p>
            <a:pPr marL="520237" indent="-520237">
              <a:lnSpc>
                <a:spcPct val="120000"/>
              </a:lnSpc>
              <a:buFont typeface="+mj-lt"/>
              <a:buAutoNum type="arabicPeriod"/>
            </a:pPr>
            <a:r>
              <a:rPr lang="en-US" dirty="0" smtClean="0"/>
              <a:t>Actionable,</a:t>
            </a:r>
            <a:endParaRPr lang="en-US" dirty="0"/>
          </a:p>
          <a:p>
            <a:pPr marL="520237" indent="-520237">
              <a:lnSpc>
                <a:spcPct val="120000"/>
              </a:lnSpc>
              <a:buFont typeface="+mj-lt"/>
              <a:buAutoNum type="arabicPeriod"/>
            </a:pPr>
            <a:r>
              <a:rPr lang="en-US" dirty="0"/>
              <a:t>Have a trusted data source that is available preferably on an annual </a:t>
            </a:r>
            <a:r>
              <a:rPr lang="en-US" dirty="0" smtClean="0"/>
              <a:t>basis,</a:t>
            </a:r>
            <a:endParaRPr lang="en-US" dirty="0"/>
          </a:p>
          <a:p>
            <a:pPr marL="520237" indent="-520237">
              <a:lnSpc>
                <a:spcPct val="120000"/>
              </a:lnSpc>
              <a:buFont typeface="+mj-lt"/>
              <a:buAutoNum type="arabicPeriod"/>
            </a:pPr>
            <a:r>
              <a:rPr lang="en-US" dirty="0" smtClean="0"/>
              <a:t>And Have </a:t>
            </a:r>
            <a:r>
              <a:rPr lang="en-US" dirty="0"/>
              <a:t>an AK/US </a:t>
            </a:r>
            <a:r>
              <a:rPr lang="en-US" dirty="0" smtClean="0"/>
              <a:t>comparison</a:t>
            </a:r>
            <a:endParaRPr lang="en-US" dirty="0"/>
          </a:p>
          <a:p>
            <a:pPr marL="520237" indent="-520237">
              <a:lnSpc>
                <a:spcPct val="120000"/>
              </a:lnSpc>
              <a:buFont typeface="+mj-lt"/>
              <a:buAutoNum type="arabicPeriod"/>
            </a:pPr>
            <a:endParaRPr lang="en-US" dirty="0"/>
          </a:p>
          <a:p>
            <a:pPr>
              <a:lnSpc>
                <a:spcPct val="120000"/>
              </a:lnSpc>
            </a:pPr>
            <a:endParaRPr lang="en-US" dirty="0" smtClean="0"/>
          </a:p>
          <a:p>
            <a:pPr>
              <a:lnSpc>
                <a:spcPct val="120000"/>
              </a:lnSpc>
            </a:pPr>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24</a:t>
            </a:fld>
            <a:endParaRPr lang="en-US"/>
          </a:p>
        </p:txBody>
      </p:sp>
    </p:spTree>
    <p:extLst>
      <p:ext uri="{BB962C8B-B14F-4D97-AF65-F5344CB8AC3E}">
        <p14:creationId xmlns:p14="http://schemas.microsoft.com/office/powerpoint/2010/main" val="151512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4E9CD17-F5D3-4504-A206-CFEAE7094BC6}" type="slidenum">
              <a:rPr lang="en-US">
                <a:solidFill>
                  <a:prstClr val="black"/>
                </a:solidFill>
              </a:rPr>
              <a:pPr/>
              <a:t>25</a:t>
            </a:fld>
            <a:endParaRPr lang="en-US">
              <a:solidFill>
                <a:prstClr val="black"/>
              </a:solidFill>
            </a:endParaRPr>
          </a:p>
        </p:txBody>
      </p:sp>
      <p:sp>
        <p:nvSpPr>
          <p:cNvPr id="3" name="Notes Placeholder 2"/>
          <p:cNvSpPr>
            <a:spLocks noGrp="1"/>
          </p:cNvSpPr>
          <p:nvPr>
            <p:ph type="body" sz="quarter" idx="11"/>
          </p:nvPr>
        </p:nvSpPr>
        <p:spPr/>
        <p:txBody>
          <a:bodyPr/>
          <a:lstStyle/>
          <a:p>
            <a:pPr defTabSz="924865">
              <a:defRPr/>
            </a:pPr>
            <a:r>
              <a:rPr lang="en-US" dirty="0" smtClean="0"/>
              <a:t>Taking</a:t>
            </a:r>
            <a:r>
              <a:rPr lang="en-US" baseline="0" dirty="0" smtClean="0"/>
              <a:t> all the criteria and considerations into account, the teams moved forward to make recommendations for the 2030 Leading Health Indicators. All teams at every level were involved in vetting, discussing and refining these indicators.</a:t>
            </a:r>
          </a:p>
          <a:p>
            <a:pPr defTabSz="924865">
              <a:defRPr/>
            </a:pPr>
            <a:endParaRPr lang="en-US" baseline="0" dirty="0" smtClean="0"/>
          </a:p>
          <a:p>
            <a:pPr defTabSz="924865">
              <a:defRPr/>
            </a:pPr>
            <a:r>
              <a:rPr lang="en-US" dirty="0" smtClean="0"/>
              <a:t>This slide shows </a:t>
            </a:r>
            <a:r>
              <a:rPr lang="en-US" baseline="0" dirty="0" smtClean="0"/>
              <a:t>the general process that we have followed thus far to develop Healthy Alaskans 2030.</a:t>
            </a:r>
          </a:p>
        </p:txBody>
      </p:sp>
    </p:spTree>
    <p:extLst>
      <p:ext uri="{BB962C8B-B14F-4D97-AF65-F5344CB8AC3E}">
        <p14:creationId xmlns:p14="http://schemas.microsoft.com/office/powerpoint/2010/main" val="2267383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After the vast</a:t>
            </a:r>
            <a:r>
              <a:rPr lang="en-US" baseline="0" dirty="0" smtClean="0"/>
              <a:t> body of work that has been done this past year</a:t>
            </a:r>
          </a:p>
          <a:p>
            <a:pPr defTabSz="924865">
              <a:defRPr/>
            </a:pPr>
            <a:r>
              <a:rPr lang="en-US" baseline="0" dirty="0" smtClean="0"/>
              <a:t>With the help of so many Alaskans</a:t>
            </a:r>
          </a:p>
          <a:p>
            <a:pPr defTabSz="924865">
              <a:defRPr/>
            </a:pPr>
            <a:r>
              <a:rPr lang="en-US" baseline="0" dirty="0" smtClean="0"/>
              <a:t>We present to you, the HA 2030  LHIS </a:t>
            </a:r>
          </a:p>
          <a:p>
            <a:pPr defTabSz="924865">
              <a:defRPr/>
            </a:pPr>
            <a:endParaRPr lang="en-US" baseline="0" dirty="0" smtClean="0"/>
          </a:p>
          <a:p>
            <a:pPr defTabSz="924865">
              <a:defRPr/>
            </a:pPr>
            <a:r>
              <a:rPr lang="en-US" baseline="0" dirty="0" smtClean="0"/>
              <a:t>As you scroll through these, you will note that they cross the lifespan-young children, adolescents, adults, elders as well as </a:t>
            </a:r>
          </a:p>
          <a:p>
            <a:pPr defTabSz="924865">
              <a:defRPr/>
            </a:pPr>
            <a:r>
              <a:rPr lang="en-US" baseline="0" dirty="0" smtClean="0"/>
              <a:t>Crossing many health topics that were important to Alaskans </a:t>
            </a:r>
          </a:p>
          <a:p>
            <a:pPr defTabSz="924865">
              <a:defRPr/>
            </a:pPr>
            <a:endParaRPr lang="en-US" baseline="0" dirty="0" smtClean="0"/>
          </a:p>
          <a:p>
            <a:pPr defTabSz="924865">
              <a:defRPr/>
            </a:pPr>
            <a:r>
              <a:rPr lang="en-US" baseline="0" dirty="0" smtClean="0"/>
              <a:t>NOTE: Final versions will be published in the State Health Improvement Document(SHIP) later this year and may contain some language revisions.</a:t>
            </a:r>
          </a:p>
          <a:p>
            <a:pPr defTabSz="924865">
              <a:defRPr/>
            </a:pPr>
            <a:endParaRPr lang="en-US" baseline="0" dirty="0" smtClean="0"/>
          </a:p>
          <a:p>
            <a:pPr defTabSz="924865">
              <a:defRPr/>
            </a:pPr>
            <a:endParaRPr lang="en-US" baseline="0" dirty="0" smtClean="0"/>
          </a:p>
          <a:p>
            <a:pPr defTabSz="924865">
              <a:defRPr/>
            </a:pPr>
            <a:endParaRPr lang="en-US" baseline="0" dirty="0" smtClean="0"/>
          </a:p>
          <a:p>
            <a:pPr defTabSz="924865">
              <a:defRPr/>
            </a:pPr>
            <a:endParaRPr lang="en-US" baseline="0" dirty="0" smtClean="0"/>
          </a:p>
          <a:p>
            <a:pPr defTabSz="924865">
              <a:defRPr/>
            </a:pPr>
            <a:endParaRPr lang="en-US"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26</a:t>
            </a:fld>
            <a:endParaRPr lang="en-US"/>
          </a:p>
        </p:txBody>
      </p:sp>
    </p:spTree>
    <p:extLst>
      <p:ext uri="{BB962C8B-B14F-4D97-AF65-F5344CB8AC3E}">
        <p14:creationId xmlns:p14="http://schemas.microsoft.com/office/powerpoint/2010/main" val="2942723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You will also note that these are broken </a:t>
            </a:r>
            <a:r>
              <a:rPr lang="en-US" baseline="0" dirty="0" smtClean="0"/>
              <a:t>o</a:t>
            </a:r>
            <a:r>
              <a:rPr lang="en-US" dirty="0" smtClean="0"/>
              <a:t>ut and</a:t>
            </a:r>
            <a:r>
              <a:rPr lang="en-US" baseline="0" dirty="0" smtClean="0"/>
              <a:t> </a:t>
            </a:r>
            <a:r>
              <a:rPr lang="en-US" dirty="0" smtClean="0"/>
              <a:t>arranged</a:t>
            </a:r>
            <a:r>
              <a:rPr lang="en-US" baseline="0" dirty="0" smtClean="0"/>
              <a:t> by priority </a:t>
            </a:r>
            <a:r>
              <a:rPr lang="en-US" dirty="0" smtClean="0"/>
              <a:t>health topics and that they are</a:t>
            </a:r>
            <a:r>
              <a:rPr lang="en-US" baseline="0" dirty="0" smtClean="0"/>
              <a:t> aligned with the County Healthy Rankings framework.</a:t>
            </a:r>
          </a:p>
          <a:p>
            <a:pPr defTabSz="924865">
              <a:defRPr/>
            </a:pPr>
            <a:endParaRPr lang="en-US" baseline="0" dirty="0" smtClean="0"/>
          </a:p>
          <a:p>
            <a:pPr marL="0" marR="0" lvl="0" indent="0" algn="l" defTabSz="924865" rtl="0" eaLnBrk="1" fontAlgn="auto" latinLnBrk="0" hangingPunct="1">
              <a:lnSpc>
                <a:spcPct val="100000"/>
              </a:lnSpc>
              <a:spcBef>
                <a:spcPts val="0"/>
              </a:spcBef>
              <a:spcAft>
                <a:spcPts val="0"/>
              </a:spcAft>
              <a:buClrTx/>
              <a:buSzTx/>
              <a:buFontTx/>
              <a:buNone/>
              <a:tabLst/>
              <a:defRPr/>
            </a:pPr>
            <a:r>
              <a:rPr lang="en-US" baseline="0" dirty="0" smtClean="0"/>
              <a:t>NOTE: Final versions will be published in the State Health Improvement Document(SHIP) later this year and may contain some language revisions.</a:t>
            </a:r>
          </a:p>
          <a:p>
            <a:pPr defTabSz="924865">
              <a:defRPr/>
            </a:pPr>
            <a:endParaRPr lang="en-US" baseline="0" dirty="0" smtClean="0"/>
          </a:p>
          <a:p>
            <a:pPr defTabSz="924865">
              <a:defRPr/>
            </a:pPr>
            <a:endParaRPr lang="en-US" baseline="0" dirty="0" smtClean="0"/>
          </a:p>
          <a:p>
            <a:pPr defTabSz="924865">
              <a:defRPr/>
            </a:pPr>
            <a:endParaRPr lang="en-US" sz="1400" b="1" kern="0" dirty="0">
              <a:solidFill>
                <a:prstClr val="white"/>
              </a:solidFill>
            </a:endParaRPr>
          </a:p>
        </p:txBody>
      </p:sp>
      <p:sp>
        <p:nvSpPr>
          <p:cNvPr id="4" name="Slide Number Placeholder 3"/>
          <p:cNvSpPr>
            <a:spLocks noGrp="1"/>
          </p:cNvSpPr>
          <p:nvPr>
            <p:ph type="sldNum" sz="quarter" idx="10"/>
          </p:nvPr>
        </p:nvSpPr>
        <p:spPr/>
        <p:txBody>
          <a:bodyPr/>
          <a:lstStyle/>
          <a:p>
            <a:fld id="{A6C171C1-BFF7-4533-B30E-84C93054FF20}" type="slidenum">
              <a:rPr lang="en-US" smtClean="0"/>
              <a:t>27</a:t>
            </a:fld>
            <a:endParaRPr lang="en-US"/>
          </a:p>
        </p:txBody>
      </p:sp>
    </p:spTree>
    <p:extLst>
      <p:ext uri="{BB962C8B-B14F-4D97-AF65-F5344CB8AC3E}">
        <p14:creationId xmlns:p14="http://schemas.microsoft.com/office/powerpoint/2010/main" val="4119343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4865">
              <a:buFont typeface="Arial" panose="020B0604020202020204" pitchFamily="34" charset="0"/>
              <a:buNone/>
              <a:defRPr/>
            </a:pPr>
            <a:r>
              <a:rPr lang="en-US" baseline="0" dirty="0" smtClean="0"/>
              <a:t>This group addresses:</a:t>
            </a:r>
          </a:p>
          <a:p>
            <a:pPr marL="171441" indent="-171441" defTabSz="924865">
              <a:buFont typeface="Arial" panose="020B0604020202020204" pitchFamily="34" charset="0"/>
              <a:buChar char="•"/>
              <a:defRPr/>
            </a:pPr>
            <a:endParaRPr lang="en-US" baseline="0" dirty="0" smtClean="0"/>
          </a:p>
          <a:p>
            <a:pPr marL="171441" indent="-171441" defTabSz="924865">
              <a:buFont typeface="Arial" panose="020B0604020202020204" pitchFamily="34" charset="0"/>
              <a:buChar char="•"/>
              <a:defRPr/>
            </a:pPr>
            <a:r>
              <a:rPr lang="en-US" baseline="0" dirty="0" smtClean="0"/>
              <a:t>Prenatal care</a:t>
            </a:r>
          </a:p>
          <a:p>
            <a:pPr marL="171441" indent="-171441" defTabSz="924865">
              <a:buFont typeface="Arial" panose="020B0604020202020204" pitchFamily="34" charset="0"/>
              <a:buChar char="•"/>
              <a:defRPr/>
            </a:pPr>
            <a:r>
              <a:rPr lang="en-US" baseline="0" dirty="0" smtClean="0"/>
              <a:t>Healthy care Affordability</a:t>
            </a:r>
          </a:p>
          <a:p>
            <a:pPr marL="171441" indent="-171441" defTabSz="924865">
              <a:buFont typeface="Arial" panose="020B0604020202020204" pitchFamily="34" charset="0"/>
              <a:buChar char="•"/>
              <a:defRPr/>
            </a:pPr>
            <a:r>
              <a:rPr lang="en-US" baseline="0" dirty="0" smtClean="0"/>
              <a:t>Preventative hospitalizations</a:t>
            </a:r>
          </a:p>
          <a:p>
            <a:pPr marL="171441" indent="-171441" defTabSz="924865">
              <a:buFont typeface="Arial" panose="020B0604020202020204" pitchFamily="34" charset="0"/>
              <a:buChar char="•"/>
              <a:defRPr/>
            </a:pPr>
            <a:r>
              <a:rPr lang="en-US" baseline="0" dirty="0" smtClean="0"/>
              <a:t>Well child check-ups</a:t>
            </a:r>
          </a:p>
          <a:p>
            <a:pPr marL="171441" indent="-171441" defTabSz="924865">
              <a:buFont typeface="Arial" panose="020B0604020202020204" pitchFamily="34" charset="0"/>
              <a:buChar char="•"/>
              <a:defRPr/>
            </a:pPr>
            <a:r>
              <a:rPr lang="en-US" baseline="0" dirty="0" smtClean="0"/>
              <a:t>Increasing population with Health insurance</a:t>
            </a:r>
          </a:p>
          <a:p>
            <a:pPr defTabSz="924865">
              <a:defRPr/>
            </a:pPr>
            <a:endParaRPr lang="en-US" baseline="0" dirty="0" smtClean="0"/>
          </a:p>
          <a:p>
            <a:pPr defTabSz="924865">
              <a:defRPr/>
            </a:pPr>
            <a:endParaRPr lang="en-US" baseline="0" dirty="0" smtClean="0"/>
          </a:p>
          <a:p>
            <a:pPr defTabSz="924865">
              <a:defRPr/>
            </a:pPr>
            <a:endParaRPr lang="en-US" baseline="0" dirty="0" smtClean="0"/>
          </a:p>
          <a:p>
            <a:pPr defTabSz="924865">
              <a:defRPr/>
            </a:pPr>
            <a:endParaRPr lang="en-US" baseline="0" dirty="0" smtClean="0"/>
          </a:p>
          <a:p>
            <a:pPr defTabSz="924865">
              <a:defRPr/>
            </a:pPr>
            <a:endParaRPr lang="en-US"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28</a:t>
            </a:fld>
            <a:endParaRPr lang="en-US"/>
          </a:p>
        </p:txBody>
      </p:sp>
    </p:spTree>
    <p:extLst>
      <p:ext uri="{BB962C8B-B14F-4D97-AF65-F5344CB8AC3E}">
        <p14:creationId xmlns:p14="http://schemas.microsoft.com/office/powerpoint/2010/main" val="3030841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baseline="0" dirty="0" smtClean="0"/>
              <a:t>This group addresses:</a:t>
            </a:r>
          </a:p>
          <a:p>
            <a:pPr defTabSz="924865">
              <a:defRPr/>
            </a:pPr>
            <a:endParaRPr lang="en-US" baseline="0" dirty="0" smtClean="0"/>
          </a:p>
          <a:p>
            <a:pPr marL="171441" indent="-171441" defTabSz="924865">
              <a:buFont typeface="Arial" panose="020B0604020202020204" pitchFamily="34" charset="0"/>
              <a:buChar char="•"/>
              <a:defRPr/>
            </a:pPr>
            <a:r>
              <a:rPr lang="en-US" baseline="0" dirty="0" smtClean="0"/>
              <a:t>Healthy weight in children-from HA2020, this is a change from overweight and obese indicators to healthy weight in children</a:t>
            </a:r>
          </a:p>
          <a:p>
            <a:pPr marL="171441" indent="-171441" defTabSz="924865">
              <a:buFont typeface="Arial" panose="020B0604020202020204" pitchFamily="34" charset="0"/>
              <a:buChar char="•"/>
              <a:defRPr/>
            </a:pPr>
            <a:r>
              <a:rPr lang="en-US" baseline="0" dirty="0" smtClean="0"/>
              <a:t>Vaccine coverage-from HA2020, this new language is based on CDC and healthy people changes</a:t>
            </a:r>
          </a:p>
          <a:p>
            <a:pPr marL="171441" indent="-171441" defTabSz="924865">
              <a:buFont typeface="Arial" panose="020B0604020202020204" pitchFamily="34" charset="0"/>
              <a:buChar char="•"/>
              <a:defRPr/>
            </a:pPr>
            <a:r>
              <a:rPr lang="en-US" baseline="0" dirty="0" smtClean="0"/>
              <a:t>Gonorrhea –from HA2020, this is a change from focus on Chlamydia</a:t>
            </a:r>
          </a:p>
          <a:p>
            <a:pPr marL="171441" indent="-171441" defTabSz="924865">
              <a:buFont typeface="Arial" panose="020B0604020202020204" pitchFamily="34" charset="0"/>
              <a:buChar char="•"/>
              <a:defRPr/>
            </a:pPr>
            <a:r>
              <a:rPr lang="en-US" baseline="0" dirty="0" smtClean="0"/>
              <a:t>Unintentional injury-no change</a:t>
            </a:r>
          </a:p>
          <a:p>
            <a:pPr defTabSz="924865">
              <a:defRPr/>
            </a:pPr>
            <a:endParaRPr lang="en-US" baseline="0" dirty="0" smtClean="0"/>
          </a:p>
          <a:p>
            <a:pPr defTabSz="924865">
              <a:defRPr/>
            </a:pPr>
            <a:endParaRPr lang="en-US" baseline="0" dirty="0" smtClean="0"/>
          </a:p>
          <a:p>
            <a:pPr defTabSz="924865">
              <a:defRPr/>
            </a:pPr>
            <a:endParaRPr lang="en-US"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29</a:t>
            </a:fld>
            <a:endParaRPr lang="en-US"/>
          </a:p>
        </p:txBody>
      </p:sp>
    </p:spTree>
    <p:extLst>
      <p:ext uri="{BB962C8B-B14F-4D97-AF65-F5344CB8AC3E}">
        <p14:creationId xmlns:p14="http://schemas.microsoft.com/office/powerpoint/2010/main" val="181361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smtClean="0"/>
              <a:t>This</a:t>
            </a:r>
            <a:r>
              <a:rPr lang="en-US" sz="1600" b="0" baseline="0" dirty="0" smtClean="0"/>
              <a:t> presentation will cover</a:t>
            </a:r>
            <a:r>
              <a:rPr lang="en-US" sz="1600" b="0" dirty="0" smtClean="0"/>
              <a:t>:</a:t>
            </a:r>
          </a:p>
          <a:p>
            <a:pPr marL="171441" indent="-171441">
              <a:buFont typeface="Arial" panose="020B0604020202020204" pitchFamily="34" charset="0"/>
              <a:buChar char="•"/>
            </a:pPr>
            <a:r>
              <a:rPr lang="en-US" sz="1600" dirty="0" smtClean="0"/>
              <a:t>Background </a:t>
            </a:r>
            <a:r>
              <a:rPr lang="en-US" sz="1600" dirty="0"/>
              <a:t>on how Healthy Alaskans has evolved over the </a:t>
            </a:r>
            <a:r>
              <a:rPr lang="en-US" sz="1600" dirty="0" smtClean="0"/>
              <a:t>decades</a:t>
            </a:r>
            <a:endParaRPr lang="en-US" sz="1600" dirty="0"/>
          </a:p>
          <a:p>
            <a:pPr marL="171441" indent="-171441">
              <a:buFont typeface="Arial" panose="020B0604020202020204" pitchFamily="34" charset="0"/>
              <a:buChar char="•"/>
            </a:pPr>
            <a:r>
              <a:rPr lang="en-US" sz="1600" dirty="0" smtClean="0"/>
              <a:t>The important </a:t>
            </a:r>
            <a:r>
              <a:rPr lang="en-US" sz="1600" dirty="0"/>
              <a:t>role of partnership in this </a:t>
            </a:r>
            <a:r>
              <a:rPr lang="en-US" sz="1600" dirty="0" smtClean="0"/>
              <a:t>effort</a:t>
            </a:r>
          </a:p>
          <a:p>
            <a:pPr marL="171441" indent="-171441">
              <a:buFont typeface="Arial" panose="020B0604020202020204" pitchFamily="34" charset="0"/>
              <a:buChar char="•"/>
            </a:pPr>
            <a:r>
              <a:rPr lang="en-US" sz="1600" dirty="0" smtClean="0"/>
              <a:t>A summary of successes </a:t>
            </a:r>
            <a:r>
              <a:rPr lang="en-US" sz="1600" dirty="0"/>
              <a:t>and lessons learned in terms of the 2020 effort in </a:t>
            </a:r>
            <a:r>
              <a:rPr lang="en-US" sz="1600" dirty="0" smtClean="0"/>
              <a:t>particular</a:t>
            </a:r>
            <a:endParaRPr lang="en-US" sz="1600" dirty="0"/>
          </a:p>
          <a:p>
            <a:pPr marL="171441" indent="-171441">
              <a:buFont typeface="Arial" panose="020B0604020202020204" pitchFamily="34" charset="0"/>
              <a:buChar char="•"/>
            </a:pPr>
            <a:r>
              <a:rPr lang="en-US" sz="1600" dirty="0" smtClean="0"/>
              <a:t>The </a:t>
            </a:r>
            <a:r>
              <a:rPr lang="en-US" sz="1600" dirty="0"/>
              <a:t>work that’s already been done to set Healthy Alaskans 2030 in motion, and then finally</a:t>
            </a:r>
          </a:p>
          <a:p>
            <a:pPr marL="171441" indent="-171441">
              <a:buFont typeface="Arial" panose="020B0604020202020204" pitchFamily="34" charset="0"/>
              <a:buChar char="•"/>
            </a:pPr>
            <a:r>
              <a:rPr lang="en-US" sz="1600" dirty="0" smtClean="0"/>
              <a:t>The 30 </a:t>
            </a:r>
            <a:r>
              <a:rPr lang="en-US" sz="1600" dirty="0"/>
              <a:t>leading health indicators that were selected for 2030, and also wrap up with next steps and how you can get involved.</a:t>
            </a:r>
          </a:p>
          <a:p>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3</a:t>
            </a:fld>
            <a:endParaRPr lang="en-US"/>
          </a:p>
        </p:txBody>
      </p:sp>
    </p:spTree>
    <p:extLst>
      <p:ext uri="{BB962C8B-B14F-4D97-AF65-F5344CB8AC3E}">
        <p14:creationId xmlns:p14="http://schemas.microsoft.com/office/powerpoint/2010/main" val="3401192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baseline="0" dirty="0" smtClean="0"/>
              <a:t>This group has a focus on:</a:t>
            </a:r>
          </a:p>
          <a:p>
            <a:pPr defTabSz="924865">
              <a:defRPr/>
            </a:pPr>
            <a:endParaRPr lang="en-US" b="0" baseline="0" dirty="0" smtClean="0"/>
          </a:p>
          <a:p>
            <a:pPr marL="171441" indent="-171441" defTabSz="924865">
              <a:buFont typeface="Arial" panose="020B0604020202020204" pitchFamily="34" charset="0"/>
              <a:buChar char="•"/>
              <a:defRPr/>
            </a:pPr>
            <a:r>
              <a:rPr lang="en-US" b="1" baseline="0" dirty="0" smtClean="0"/>
              <a:t>Adolescents</a:t>
            </a:r>
            <a:r>
              <a:rPr lang="en-US" b="0" baseline="0" dirty="0" smtClean="0"/>
              <a:t> feeling hopeless or sad</a:t>
            </a:r>
          </a:p>
          <a:p>
            <a:pPr marL="171441" indent="-171441" defTabSz="924865">
              <a:buFont typeface="Arial" panose="020B0604020202020204" pitchFamily="34" charset="0"/>
              <a:buChar char="•"/>
              <a:defRPr/>
            </a:pPr>
            <a:r>
              <a:rPr lang="en-US" b="1" baseline="0" dirty="0" smtClean="0"/>
              <a:t>Adults</a:t>
            </a:r>
            <a:r>
              <a:rPr lang="en-US" b="0" baseline="0" dirty="0" smtClean="0"/>
              <a:t> being </a:t>
            </a:r>
            <a:r>
              <a:rPr lang="en-US" baseline="0" dirty="0" smtClean="0"/>
              <a:t>mentally healthy</a:t>
            </a:r>
          </a:p>
          <a:p>
            <a:pPr marL="171441" indent="-171441" defTabSz="924865">
              <a:buFont typeface="Arial" panose="020B0604020202020204" pitchFamily="34" charset="0"/>
              <a:buChar char="•"/>
              <a:defRPr/>
            </a:pPr>
            <a:r>
              <a:rPr lang="en-US" baseline="0" dirty="0" smtClean="0"/>
              <a:t>Sugary drinks </a:t>
            </a:r>
            <a:r>
              <a:rPr lang="en-US" b="1" baseline="0" dirty="0" smtClean="0"/>
              <a:t>young children</a:t>
            </a:r>
          </a:p>
          <a:p>
            <a:pPr defTabSz="924865">
              <a:defRPr/>
            </a:pPr>
            <a:endParaRPr lang="en-US" baseline="0" dirty="0" smtClean="0"/>
          </a:p>
          <a:p>
            <a:pPr defTabSz="924865">
              <a:defRPr/>
            </a:pPr>
            <a:endParaRPr lang="en-US"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30</a:t>
            </a:fld>
            <a:endParaRPr lang="en-US"/>
          </a:p>
        </p:txBody>
      </p:sp>
    </p:spTree>
    <p:extLst>
      <p:ext uri="{BB962C8B-B14F-4D97-AF65-F5344CB8AC3E}">
        <p14:creationId xmlns:p14="http://schemas.microsoft.com/office/powerpoint/2010/main" val="527964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baseline="0" dirty="0" smtClean="0"/>
              <a:t>This group focuses on:</a:t>
            </a:r>
          </a:p>
          <a:p>
            <a:pPr defTabSz="924865">
              <a:defRPr/>
            </a:pPr>
            <a:endParaRPr lang="en-US" baseline="0" dirty="0" smtClean="0"/>
          </a:p>
          <a:p>
            <a:pPr marL="171441" indent="-171441" defTabSz="924865">
              <a:buFont typeface="Arial" panose="020B0604020202020204" pitchFamily="34" charset="0"/>
              <a:buChar char="•"/>
              <a:defRPr/>
            </a:pPr>
            <a:r>
              <a:rPr lang="en-US" baseline="0" dirty="0" smtClean="0"/>
              <a:t>Adolescents meeting physical activity guidelines</a:t>
            </a:r>
          </a:p>
          <a:p>
            <a:pPr marL="171441" indent="-171441" defTabSz="924865">
              <a:buFont typeface="Arial" panose="020B0604020202020204" pitchFamily="34" charset="0"/>
              <a:buChar char="•"/>
              <a:defRPr/>
            </a:pPr>
            <a:endParaRPr lang="en-US" baseline="0" dirty="0" smtClean="0"/>
          </a:p>
          <a:p>
            <a:pPr marL="0" indent="0" defTabSz="924865">
              <a:buFont typeface="Arial" panose="020B0604020202020204" pitchFamily="34" charset="0"/>
              <a:buNone/>
              <a:defRPr/>
            </a:pPr>
            <a:r>
              <a:rPr lang="en-US" b="0" baseline="0" dirty="0" smtClean="0"/>
              <a:t>Protective Factors-Many of the health topic workgroups discussed the impact and importance of addressing and including protective factors in the plan during their work sessions. At this time, these two are specifically addressed in the plan while many LHI areas refer to protective factors in strategies and actions or work group members noted a need for future protective factor strategy and action development work.</a:t>
            </a:r>
          </a:p>
          <a:p>
            <a:pPr marL="171441" indent="-171441" defTabSz="924865">
              <a:buFont typeface="Arial" panose="020B0604020202020204" pitchFamily="34" charset="0"/>
              <a:buChar char="•"/>
              <a:defRPr/>
            </a:pPr>
            <a:r>
              <a:rPr lang="en-US" baseline="0" dirty="0" smtClean="0"/>
              <a:t>Adolescents who have supportive adults</a:t>
            </a:r>
          </a:p>
          <a:p>
            <a:pPr marL="171441" indent="-171441" defTabSz="924865">
              <a:buFont typeface="Arial" panose="020B0604020202020204" pitchFamily="34" charset="0"/>
              <a:buChar char="•"/>
              <a:defRPr/>
            </a:pPr>
            <a:r>
              <a:rPr lang="en-US" baseline="0" dirty="0" smtClean="0"/>
              <a:t>Adolescents who feel they matter</a:t>
            </a:r>
          </a:p>
          <a:p>
            <a:pPr defTabSz="924865">
              <a:defRPr/>
            </a:pPr>
            <a:endParaRPr lang="en-US" baseline="0" dirty="0" smtClean="0"/>
          </a:p>
          <a:p>
            <a:pPr defTabSz="924865">
              <a:defRPr/>
            </a:pPr>
            <a:endParaRPr lang="en-US"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31</a:t>
            </a:fld>
            <a:endParaRPr lang="en-US"/>
          </a:p>
        </p:txBody>
      </p:sp>
    </p:spTree>
    <p:extLst>
      <p:ext uri="{BB962C8B-B14F-4D97-AF65-F5344CB8AC3E}">
        <p14:creationId xmlns:p14="http://schemas.microsoft.com/office/powerpoint/2010/main" val="2004938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4865">
              <a:buFont typeface="Arial" panose="020B0604020202020204" pitchFamily="34" charset="0"/>
              <a:buChar char="•"/>
              <a:defRPr/>
            </a:pPr>
            <a:r>
              <a:rPr lang="en-US" baseline="0" dirty="0" smtClean="0"/>
              <a:t>This group focuses on :</a:t>
            </a:r>
            <a:br>
              <a:rPr lang="en-US" baseline="0" dirty="0" smtClean="0"/>
            </a:br>
            <a:endParaRPr lang="en-US" baseline="0" dirty="0" smtClean="0"/>
          </a:p>
          <a:p>
            <a:pPr marL="171450" indent="-171450" defTabSz="924865">
              <a:buFont typeface="Arial" panose="020B0604020202020204" pitchFamily="34" charset="0"/>
              <a:buChar char="•"/>
              <a:defRPr/>
            </a:pPr>
            <a:r>
              <a:rPr lang="en-US" baseline="0" dirty="0" smtClean="0"/>
              <a:t>Graduate in 4 years</a:t>
            </a:r>
          </a:p>
          <a:p>
            <a:pPr marL="171441" indent="-171441" defTabSz="924865">
              <a:buFont typeface="Arial" panose="020B0604020202020204" pitchFamily="34" charset="0"/>
              <a:buChar char="•"/>
              <a:defRPr/>
            </a:pPr>
            <a:r>
              <a:rPr lang="en-US" baseline="0" dirty="0" smtClean="0"/>
              <a:t>Increasing affordable housing</a:t>
            </a:r>
          </a:p>
          <a:p>
            <a:pPr marL="171441" indent="-171441" defTabSz="924865">
              <a:buFont typeface="Arial" panose="020B0604020202020204" pitchFamily="34" charset="0"/>
              <a:buChar char="•"/>
              <a:defRPr/>
            </a:pPr>
            <a:r>
              <a:rPr lang="en-US" baseline="0" dirty="0" smtClean="0"/>
              <a:t>Increasing Alaskans living above the poverty level</a:t>
            </a:r>
          </a:p>
        </p:txBody>
      </p:sp>
      <p:sp>
        <p:nvSpPr>
          <p:cNvPr id="4" name="Slide Number Placeholder 3"/>
          <p:cNvSpPr>
            <a:spLocks noGrp="1"/>
          </p:cNvSpPr>
          <p:nvPr>
            <p:ph type="sldNum" sz="quarter" idx="10"/>
          </p:nvPr>
        </p:nvSpPr>
        <p:spPr/>
        <p:txBody>
          <a:bodyPr/>
          <a:lstStyle/>
          <a:p>
            <a:fld id="{A6C171C1-BFF7-4533-B30E-84C93054FF20}" type="slidenum">
              <a:rPr lang="en-US" smtClean="0"/>
              <a:t>32</a:t>
            </a:fld>
            <a:endParaRPr lang="en-US"/>
          </a:p>
        </p:txBody>
      </p:sp>
    </p:spTree>
    <p:extLst>
      <p:ext uri="{BB962C8B-B14F-4D97-AF65-F5344CB8AC3E}">
        <p14:creationId xmlns:p14="http://schemas.microsoft.com/office/powerpoint/2010/main" val="858997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24865">
              <a:buFont typeface="Arial" panose="020B0604020202020204" pitchFamily="34" charset="0"/>
              <a:buChar char="•"/>
              <a:defRPr/>
            </a:pPr>
            <a:r>
              <a:rPr lang="en-US" baseline="0" dirty="0" smtClean="0"/>
              <a:t>This group focuses on:</a:t>
            </a:r>
          </a:p>
          <a:p>
            <a:pPr marL="171441" indent="-171441" defTabSz="924865">
              <a:buFont typeface="Arial" panose="020B0604020202020204" pitchFamily="34" charset="0"/>
              <a:buChar char="•"/>
              <a:defRPr/>
            </a:pPr>
            <a:endParaRPr lang="en-US" baseline="0" dirty="0" smtClean="0"/>
          </a:p>
          <a:p>
            <a:pPr marL="171441" indent="-171441" defTabSz="924865">
              <a:buFont typeface="Arial" panose="020B0604020202020204" pitchFamily="34" charset="0"/>
              <a:buChar char="•"/>
              <a:defRPr/>
            </a:pPr>
            <a:r>
              <a:rPr lang="en-US" baseline="0" dirty="0" smtClean="0"/>
              <a:t>Substance Misuse:</a:t>
            </a:r>
          </a:p>
          <a:p>
            <a:pPr marL="628641" lvl="1" indent="-171441" defTabSz="924865">
              <a:buFont typeface="Arial" panose="020B0604020202020204" pitchFamily="34" charset="0"/>
              <a:buChar char="•"/>
              <a:defRPr/>
            </a:pPr>
            <a:r>
              <a:rPr lang="en-US" baseline="0" dirty="0" smtClean="0"/>
              <a:t>Alcohol and drug induced mortality</a:t>
            </a:r>
          </a:p>
          <a:p>
            <a:pPr marL="628641" lvl="1" indent="-171441" defTabSz="924865">
              <a:buFont typeface="Arial" panose="020B0604020202020204" pitchFamily="34" charset="0"/>
              <a:buChar char="•"/>
              <a:defRPr/>
            </a:pPr>
            <a:r>
              <a:rPr lang="en-US" baseline="0" dirty="0" smtClean="0"/>
              <a:t>Substance use disorder treatment</a:t>
            </a:r>
          </a:p>
          <a:p>
            <a:pPr marL="171441" indent="-171441" defTabSz="924865">
              <a:buFont typeface="Arial" panose="020B0604020202020204" pitchFamily="34" charset="0"/>
              <a:buChar char="•"/>
              <a:defRPr/>
            </a:pPr>
            <a:endParaRPr lang="en-US" baseline="0" dirty="0" smtClean="0"/>
          </a:p>
          <a:p>
            <a:pPr marL="171441" indent="-171441" defTabSz="924865">
              <a:buFont typeface="Arial" panose="020B0604020202020204" pitchFamily="34" charset="0"/>
              <a:buChar char="•"/>
              <a:defRPr/>
            </a:pPr>
            <a:r>
              <a:rPr lang="en-US" baseline="0" dirty="0" smtClean="0"/>
              <a:t>Suicide indicator changed from 2 indicators in the 2020 plan. (15-24 and 25 and up) now it is one indicator 15 and older</a:t>
            </a:r>
            <a:br>
              <a:rPr lang="en-US" baseline="0" dirty="0" smtClean="0"/>
            </a:br>
            <a:endParaRPr lang="en-US" baseline="0" dirty="0" smtClean="0"/>
          </a:p>
          <a:p>
            <a:pPr marL="0" marR="0" lvl="0" indent="0" algn="l" defTabSz="924865" rtl="0" eaLnBrk="1" fontAlgn="auto" latinLnBrk="0" hangingPunct="1">
              <a:lnSpc>
                <a:spcPct val="100000"/>
              </a:lnSpc>
              <a:spcBef>
                <a:spcPts val="0"/>
              </a:spcBef>
              <a:spcAft>
                <a:spcPts val="0"/>
              </a:spcAft>
              <a:buClrTx/>
              <a:buSzTx/>
              <a:buFontTx/>
              <a:buNone/>
              <a:tabLst/>
              <a:defRPr/>
            </a:pPr>
            <a:r>
              <a:rPr lang="en-US" baseline="0" dirty="0" smtClean="0"/>
              <a:t>NOTE: Final versions will be published in the State Health Improvement Document(SHIP) later this year and may contain some language revisions.</a:t>
            </a:r>
          </a:p>
          <a:p>
            <a:pPr marL="0" indent="0" defTabSz="924865">
              <a:buFont typeface="Arial" panose="020B0604020202020204" pitchFamily="34" charset="0"/>
              <a:buNone/>
              <a:defRPr/>
            </a:pPr>
            <a:endParaRPr lang="en-US" baseline="0" dirty="0" smtClean="0"/>
          </a:p>
          <a:p>
            <a:pPr defTabSz="924865">
              <a:defRPr/>
            </a:pPr>
            <a:endParaRPr lang="en-US" baseline="0" dirty="0" smtClean="0"/>
          </a:p>
          <a:p>
            <a:pPr defTabSz="924865">
              <a:defRPr/>
            </a:pPr>
            <a:endParaRPr lang="en-US"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33</a:t>
            </a:fld>
            <a:endParaRPr lang="en-US"/>
          </a:p>
        </p:txBody>
      </p:sp>
    </p:spTree>
    <p:extLst>
      <p:ext uri="{BB962C8B-B14F-4D97-AF65-F5344CB8AC3E}">
        <p14:creationId xmlns:p14="http://schemas.microsoft.com/office/powerpoint/2010/main" val="1844343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865" rtl="0" eaLnBrk="1" fontAlgn="auto" latinLnBrk="0" hangingPunct="1">
              <a:lnSpc>
                <a:spcPct val="100000"/>
              </a:lnSpc>
              <a:spcBef>
                <a:spcPts val="0"/>
              </a:spcBef>
              <a:spcAft>
                <a:spcPts val="0"/>
              </a:spcAft>
              <a:buClrTx/>
              <a:buSzTx/>
              <a:buFontTx/>
              <a:buNone/>
              <a:tabLst/>
              <a:defRPr/>
            </a:pPr>
            <a:r>
              <a:rPr lang="en-US" baseline="0" dirty="0" smtClean="0"/>
              <a:t>Tobacco Use is addressed through and adolescent and adult specific indicator and now includes electronic vapor products and other tobacco products </a:t>
            </a:r>
          </a:p>
          <a:p>
            <a:pPr defTabSz="924865">
              <a:defRPr/>
            </a:pPr>
            <a:endParaRPr lang="en-US" baseline="0" dirty="0" smtClean="0"/>
          </a:p>
          <a:p>
            <a:pPr defTabSz="924865">
              <a:defRPr/>
            </a:pPr>
            <a:endParaRPr lang="en-US" baseline="0" dirty="0" smtClean="0"/>
          </a:p>
          <a:p>
            <a:pPr defTabSz="924865">
              <a:defRPr/>
            </a:pPr>
            <a:endParaRPr lang="en-US" baseline="0"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34</a:t>
            </a:fld>
            <a:endParaRPr lang="en-US"/>
          </a:p>
        </p:txBody>
      </p:sp>
    </p:spTree>
    <p:extLst>
      <p:ext uri="{BB962C8B-B14F-4D97-AF65-F5344CB8AC3E}">
        <p14:creationId xmlns:p14="http://schemas.microsoft.com/office/powerpoint/2010/main" val="3178054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baseline="0" dirty="0" smtClean="0"/>
              <a:t>This group focuses on:</a:t>
            </a:r>
          </a:p>
          <a:p>
            <a:pPr defTabSz="924865">
              <a:defRPr/>
            </a:pPr>
            <a:endParaRPr lang="en-US" baseline="0" dirty="0" smtClean="0"/>
          </a:p>
          <a:p>
            <a:pPr marL="171441" indent="-171441" defTabSz="924865">
              <a:buFont typeface="Arial" panose="020B0604020202020204" pitchFamily="34" charset="0"/>
              <a:buChar char="•"/>
              <a:defRPr/>
            </a:pPr>
            <a:r>
              <a:rPr lang="en-US" baseline="0" dirty="0" smtClean="0"/>
              <a:t>Child maltreatment</a:t>
            </a:r>
          </a:p>
          <a:p>
            <a:pPr marL="171441" indent="-171441" defTabSz="924865">
              <a:buFont typeface="Arial" panose="020B0604020202020204" pitchFamily="34" charset="0"/>
              <a:buChar char="•"/>
              <a:defRPr/>
            </a:pPr>
            <a:r>
              <a:rPr lang="en-US" baseline="0" dirty="0" smtClean="0"/>
              <a:t>Reported and attempted Rape</a:t>
            </a:r>
          </a:p>
          <a:p>
            <a:pPr marL="171441" indent="-171441" defTabSz="924865">
              <a:buFont typeface="Arial" panose="020B0604020202020204" pitchFamily="34" charset="0"/>
              <a:buChar char="•"/>
              <a:defRPr/>
            </a:pPr>
            <a:r>
              <a:rPr lang="en-US" baseline="0" dirty="0" smtClean="0"/>
              <a:t>Adolescent dating violence</a:t>
            </a:r>
          </a:p>
          <a:p>
            <a:pPr defTabSz="924865">
              <a:defRPr/>
            </a:pPr>
            <a:endParaRPr lang="en-US"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35</a:t>
            </a:fld>
            <a:endParaRPr lang="en-US"/>
          </a:p>
        </p:txBody>
      </p:sp>
    </p:spTree>
    <p:extLst>
      <p:ext uri="{BB962C8B-B14F-4D97-AF65-F5344CB8AC3E}">
        <p14:creationId xmlns:p14="http://schemas.microsoft.com/office/powerpoint/2010/main" val="3808751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32">
              <a:defRPr/>
            </a:pPr>
            <a:r>
              <a:rPr lang="en-US" b="0" dirty="0" smtClean="0"/>
              <a:t>Through</a:t>
            </a:r>
            <a:r>
              <a:rPr lang="en-US" b="0" baseline="0" dirty="0" smtClean="0"/>
              <a:t> this presentation, y</a:t>
            </a:r>
            <a:r>
              <a:rPr lang="en-US" b="0" dirty="0" smtClean="0"/>
              <a:t>ou’ve seen all the Leading Health Indicators yet</a:t>
            </a:r>
            <a:r>
              <a:rPr lang="en-US" b="0" baseline="0" dirty="0" smtClean="0"/>
              <a:t> </a:t>
            </a:r>
            <a:r>
              <a:rPr lang="en-US" b="0" dirty="0" smtClean="0"/>
              <a:t>It</a:t>
            </a:r>
            <a:r>
              <a:rPr lang="en-US" b="0" baseline="0" dirty="0" smtClean="0"/>
              <a:t> is not enough to have just the leading health indicators. </a:t>
            </a:r>
          </a:p>
          <a:p>
            <a:pPr defTabSz="462432">
              <a:defRPr/>
            </a:pPr>
            <a:r>
              <a:rPr lang="en-US" b="0" baseline="0" dirty="0" smtClean="0"/>
              <a:t>Healthy Alaskans is so much more!</a:t>
            </a:r>
          </a:p>
          <a:p>
            <a:pPr defTabSz="462432">
              <a:defRPr/>
            </a:pPr>
            <a:endParaRPr lang="en-US" b="0" baseline="0" dirty="0" smtClean="0"/>
          </a:p>
          <a:p>
            <a:pPr defTabSz="462432">
              <a:defRPr/>
            </a:pPr>
            <a:r>
              <a:rPr lang="en-US" b="0" baseline="0" dirty="0" smtClean="0"/>
              <a:t>-One strength of Healthy Alaskans, our state health improvement PLAN is that it also includes strategies and actions that were developed by teams of subject matter and data experts, healthy Alaskans core team members and Advisory Team members and many of you!</a:t>
            </a:r>
          </a:p>
          <a:p>
            <a:pPr defTabSz="462432">
              <a:defRPr/>
            </a:pPr>
            <a:r>
              <a:rPr lang="en-US" b="0" baseline="0" dirty="0" smtClean="0"/>
              <a:t>The strategies and actions can be implemented with the aim of moving the needle closer to the established target.</a:t>
            </a:r>
          </a:p>
          <a:p>
            <a:pPr defTabSz="462432">
              <a:defRPr/>
            </a:pPr>
            <a:endParaRPr lang="en-US" b="0" baseline="0" dirty="0" smtClean="0"/>
          </a:p>
          <a:p>
            <a:pPr defTabSz="462432">
              <a:defRPr/>
            </a:pPr>
            <a:r>
              <a:rPr lang="en-US" b="0" baseline="0" dirty="0" smtClean="0"/>
              <a:t>The teams:</a:t>
            </a:r>
          </a:p>
          <a:p>
            <a:pPr defTabSz="924865">
              <a:defRPr/>
            </a:pPr>
            <a:r>
              <a:rPr lang="en-US" b="0" dirty="0" smtClean="0"/>
              <a:t>Identified</a:t>
            </a:r>
            <a:r>
              <a:rPr lang="en-US" b="0" baseline="0" dirty="0" smtClean="0"/>
              <a:t> </a:t>
            </a:r>
            <a:r>
              <a:rPr lang="en-US" b="0" dirty="0" smtClean="0"/>
              <a:t>evidence based strategies- broad based method, approach, or process used to achieve a desired outcome. </a:t>
            </a:r>
          </a:p>
          <a:p>
            <a:pPr algn="l"/>
            <a:r>
              <a:rPr lang="en-US" b="0" dirty="0" smtClean="0"/>
              <a:t>those that have been demonstrated to achieve the desired results.</a:t>
            </a:r>
          </a:p>
          <a:p>
            <a:pPr algn="l"/>
            <a:r>
              <a:rPr lang="en-US" b="0" dirty="0" smtClean="0"/>
              <a:t>Identified Action steps for each strategy - specific activity or intervention that is measurable; emphasis on work underway or budgeted for the near future </a:t>
            </a:r>
          </a:p>
          <a:p>
            <a:pPr algn="l"/>
            <a:r>
              <a:rPr lang="en-US" b="0" dirty="0" smtClean="0"/>
              <a:t>Identified Key Partners for each action step - group or individual responsible,</a:t>
            </a:r>
            <a:r>
              <a:rPr lang="en-US" b="0" baseline="0" dirty="0" smtClean="0"/>
              <a:t> willing or participating in</a:t>
            </a:r>
            <a:r>
              <a:rPr lang="en-US" b="0" dirty="0" smtClean="0"/>
              <a:t> implementing, monitoring, and reporting on the status of one or more action steps</a:t>
            </a:r>
          </a:p>
          <a:p>
            <a:pPr defTabSz="462432">
              <a:defRPr/>
            </a:pPr>
            <a:endParaRPr lang="en-US" b="0" baseline="0" dirty="0" smtClean="0"/>
          </a:p>
          <a:p>
            <a:pPr defTabSz="924865">
              <a:defRPr/>
            </a:pPr>
            <a:r>
              <a:rPr lang="en-US" b="0" baseline="0" dirty="0" smtClean="0"/>
              <a:t>-Teams met over a 10 to 12 week period to review performance trends for a each LHI, reviewed evidenced based strategies and offered what they believed are the best recommended actions that can be taken by organizations, communities, and partners to help move the needle toward the target.</a:t>
            </a:r>
          </a:p>
          <a:p>
            <a:pPr defTabSz="924865">
              <a:defRPr/>
            </a:pPr>
            <a:r>
              <a:rPr lang="en-US" b="0" baseline="0" dirty="0" smtClean="0"/>
              <a:t>Through this process, key partners were also identified.</a:t>
            </a:r>
          </a:p>
          <a:p>
            <a:pPr defTabSz="462432">
              <a:defRPr/>
            </a:pPr>
            <a:endParaRPr lang="en-US" b="0" baseline="0" dirty="0" smtClean="0"/>
          </a:p>
          <a:p>
            <a:pPr defTabSz="462432"/>
            <a:r>
              <a:rPr lang="en-US" b="0" dirty="0" smtClean="0"/>
              <a:t>Our health</a:t>
            </a:r>
            <a:r>
              <a:rPr lang="en-US" b="0" baseline="0" dirty="0" smtClean="0"/>
              <a:t> improvement plan also provides a model </a:t>
            </a:r>
            <a:r>
              <a:rPr lang="en-US" b="0" dirty="0" smtClean="0"/>
              <a:t>implementation framework focusing on existing work, collaborative efforts,</a:t>
            </a:r>
            <a:r>
              <a:rPr lang="en-US" b="0" baseline="0" dirty="0" smtClean="0"/>
              <a:t> aligning efforts through</a:t>
            </a:r>
          </a:p>
          <a:p>
            <a:pPr marL="171450" indent="-171450" defTabSz="462432">
              <a:buFont typeface="Arial" panose="020B0604020202020204" pitchFamily="34" charset="0"/>
              <a:buChar char="•"/>
            </a:pPr>
            <a:r>
              <a:rPr lang="en-US" b="0" baseline="0" dirty="0" smtClean="0"/>
              <a:t>partners</a:t>
            </a:r>
          </a:p>
          <a:p>
            <a:pPr marL="171450" indent="-171450" defTabSz="462432">
              <a:buFont typeface="Arial" panose="020B0604020202020204" pitchFamily="34" charset="0"/>
              <a:buChar char="•"/>
            </a:pPr>
            <a:r>
              <a:rPr lang="en-US" b="0" baseline="0" dirty="0" smtClean="0"/>
              <a:t>Community of practice</a:t>
            </a:r>
          </a:p>
          <a:p>
            <a:pPr marL="171450" indent="-171450" defTabSz="462432">
              <a:buFont typeface="Arial" panose="020B0604020202020204" pitchFamily="34" charset="0"/>
              <a:buChar char="•"/>
            </a:pPr>
            <a:r>
              <a:rPr lang="en-US" b="0" baseline="0" dirty="0" smtClean="0"/>
              <a:t>The healthy Alaskans coordinators and core team</a:t>
            </a:r>
          </a:p>
          <a:p>
            <a:pPr marL="171450" indent="-171450" defTabSz="462432">
              <a:buFont typeface="Arial" panose="020B0604020202020204" pitchFamily="34" charset="0"/>
              <a:buChar char="•"/>
            </a:pPr>
            <a:r>
              <a:rPr lang="en-US" b="0" baseline="0" dirty="0" smtClean="0"/>
              <a:t>working collectively toward</a:t>
            </a:r>
            <a:r>
              <a:rPr lang="en-US" b="0" dirty="0" smtClean="0"/>
              <a:t> reaching </a:t>
            </a:r>
            <a:r>
              <a:rPr lang="en-US" b="0" dirty="0"/>
              <a:t>the 30 health goals, </a:t>
            </a:r>
            <a:endParaRPr lang="en-US" b="0" baseline="0" dirty="0" smtClean="0"/>
          </a:p>
          <a:p>
            <a:pPr defTabSz="924865">
              <a:defRPr/>
            </a:pPr>
            <a:endParaRPr lang="en-US" b="0" dirty="0" smtClean="0"/>
          </a:p>
          <a:p>
            <a:pPr defTabSz="924865">
              <a:defRPr/>
            </a:pPr>
            <a:endParaRPr lang="en-US" b="0" baseline="0" dirty="0" smtClean="0"/>
          </a:p>
          <a:p>
            <a:pPr defTabSz="924865">
              <a:defRPr/>
            </a:pPr>
            <a:endParaRPr lang="en-US" b="0" baseline="0"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36</a:t>
            </a:fld>
            <a:endParaRPr lang="en-US"/>
          </a:p>
        </p:txBody>
      </p:sp>
    </p:spTree>
    <p:extLst>
      <p:ext uri="{BB962C8B-B14F-4D97-AF65-F5344CB8AC3E}">
        <p14:creationId xmlns:p14="http://schemas.microsoft.com/office/powerpoint/2010/main" val="2705587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865" rtl="0" eaLnBrk="1" fontAlgn="auto" latinLnBrk="0" hangingPunct="1">
              <a:lnSpc>
                <a:spcPct val="100000"/>
              </a:lnSpc>
              <a:spcBef>
                <a:spcPts val="0"/>
              </a:spcBef>
              <a:spcAft>
                <a:spcPts val="0"/>
              </a:spcAft>
              <a:buClrTx/>
              <a:buSzTx/>
              <a:buFontTx/>
              <a:buNone/>
              <a:tabLst/>
              <a:defRPr/>
            </a:pPr>
            <a:r>
              <a:rPr lang="en-US" dirty="0" smtClean="0"/>
              <a:t>Now that the LHIs </a:t>
            </a:r>
            <a:r>
              <a:rPr lang="en-US" baseline="0" dirty="0" smtClean="0"/>
              <a:t> and </a:t>
            </a:r>
            <a:r>
              <a:rPr lang="en-US" dirty="0" smtClean="0"/>
              <a:t>evidence-based strategies have been </a:t>
            </a:r>
            <a:r>
              <a:rPr lang="en-US" b="0" dirty="0" smtClean="0"/>
              <a:t>selected, implementation is needed </a:t>
            </a:r>
            <a:r>
              <a:rPr lang="en-US" dirty="0" smtClean="0"/>
              <a:t>to reach the 2030 targets. Implementation</a:t>
            </a:r>
            <a:r>
              <a:rPr lang="en-US" baseline="0" dirty="0" smtClean="0"/>
              <a:t> will be a primary focus of Healthy Alaskan 2030 moving forward. </a:t>
            </a:r>
          </a:p>
          <a:p>
            <a:pPr defTabSz="924865">
              <a:defRPr/>
            </a:pPr>
            <a:r>
              <a:rPr lang="en-US" dirty="0" smtClean="0"/>
              <a:t>2020-2030</a:t>
            </a:r>
            <a:r>
              <a:rPr lang="en-US" baseline="0" dirty="0" smtClean="0"/>
              <a:t>  </a:t>
            </a:r>
          </a:p>
          <a:p>
            <a:pPr defTabSz="924865">
              <a:defRPr/>
            </a:pPr>
            <a:r>
              <a:rPr lang="en-US" baseline="0" dirty="0" smtClean="0"/>
              <a:t>YOU are Healthy Alaskans-you help reach these goals every day; lets think and work collectively</a:t>
            </a:r>
            <a:endParaRPr lang="en-US" dirty="0"/>
          </a:p>
          <a:p>
            <a:pPr defTabSz="924865">
              <a:defRPr/>
            </a:pPr>
            <a:endParaRPr lang="en-US" baseline="0" dirty="0" smtClean="0"/>
          </a:p>
          <a:p>
            <a:pPr defTabSz="924865">
              <a:defRPr/>
            </a:pPr>
            <a:endParaRPr lang="en-US" baseline="0" dirty="0" smtClean="0"/>
          </a:p>
          <a:p>
            <a:pPr defTabSz="924865">
              <a:defRPr/>
            </a:pPr>
            <a:endParaRPr lang="en-US" dirty="0" smtClean="0"/>
          </a:p>
        </p:txBody>
      </p:sp>
      <p:sp>
        <p:nvSpPr>
          <p:cNvPr id="4" name="Slide Number Placeholder 3"/>
          <p:cNvSpPr>
            <a:spLocks noGrp="1"/>
          </p:cNvSpPr>
          <p:nvPr>
            <p:ph type="sldNum" sz="quarter" idx="10"/>
          </p:nvPr>
        </p:nvSpPr>
        <p:spPr/>
        <p:txBody>
          <a:bodyPr/>
          <a:lstStyle/>
          <a:p>
            <a:fld id="{A6C171C1-BFF7-4533-B30E-84C93054FF20}" type="slidenum">
              <a:rPr lang="en-US" smtClean="0"/>
              <a:t>37</a:t>
            </a:fld>
            <a:endParaRPr lang="en-US"/>
          </a:p>
        </p:txBody>
      </p:sp>
    </p:spTree>
    <p:extLst>
      <p:ext uri="{BB962C8B-B14F-4D97-AF65-F5344CB8AC3E}">
        <p14:creationId xmlns:p14="http://schemas.microsoft.com/office/powerpoint/2010/main" val="709689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smtClean="0"/>
          </a:p>
          <a:p>
            <a:pPr defTabSz="914350">
              <a:defRPr/>
            </a:pPr>
            <a:r>
              <a:rPr lang="en-US" dirty="0" smtClean="0"/>
              <a:t>The new website www.healthyalaksans.org is coming</a:t>
            </a:r>
            <a:r>
              <a:rPr lang="en-US" baseline="0" dirty="0" smtClean="0"/>
              <a:t> soon-we are beginning to populate it with new information and the 2020 site will stay active at this time</a:t>
            </a:r>
          </a:p>
          <a:p>
            <a:pPr defTabSz="914350">
              <a:defRPr/>
            </a:pPr>
            <a:r>
              <a:rPr lang="en-US" baseline="0" dirty="0" smtClean="0"/>
              <a:t>We encourage you to think about how you, your organization or entity or family are implementing HA or your work is aligned to help reach HA goals.</a:t>
            </a:r>
          </a:p>
          <a:p>
            <a:pPr defTabSz="914350">
              <a:defRPr/>
            </a:pPr>
            <a:r>
              <a:rPr lang="en-US" baseline="0" dirty="0" smtClean="0"/>
              <a:t>Please think about the HA data and how you are using or can use it.</a:t>
            </a:r>
          </a:p>
          <a:p>
            <a:pPr defTabSz="914350">
              <a:defRPr/>
            </a:pPr>
            <a:r>
              <a:rPr lang="en-US" baseline="0" dirty="0" smtClean="0"/>
              <a:t>Please be an advocate for health improvement and spread the word about Healthy Alaskans, OUR STATE HEALTH IMPROVEMENT PLAN! </a:t>
            </a:r>
            <a:endParaRPr lang="en-US" dirty="0" smtClean="0"/>
          </a:p>
          <a:p>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38</a:t>
            </a:fld>
            <a:endParaRPr lang="en-US"/>
          </a:p>
        </p:txBody>
      </p:sp>
    </p:spTree>
    <p:extLst>
      <p:ext uri="{BB962C8B-B14F-4D97-AF65-F5344CB8AC3E}">
        <p14:creationId xmlns:p14="http://schemas.microsoft.com/office/powerpoint/2010/main" val="832187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THANK</a:t>
            </a:r>
            <a:r>
              <a:rPr lang="en-US" baseline="0" dirty="0" smtClean="0"/>
              <a:t> YOU for your time today and the work you do everyday toward achieving the goals of Healthy Alaskans!</a:t>
            </a:r>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39</a:t>
            </a:fld>
            <a:endParaRPr lang="en-US"/>
          </a:p>
        </p:txBody>
      </p:sp>
    </p:spTree>
    <p:extLst>
      <p:ext uri="{BB962C8B-B14F-4D97-AF65-F5344CB8AC3E}">
        <p14:creationId xmlns:p14="http://schemas.microsoft.com/office/powerpoint/2010/main" val="31886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sz="1600" dirty="0" smtClean="0"/>
              <a:t>We’ll begin </a:t>
            </a:r>
            <a:r>
              <a:rPr lang="en-US" sz="1600" dirty="0"/>
              <a:t>by reviewing what the various past iterations of Healthy Alaskans have looked like in terms of scope, strengths, and limitations.</a:t>
            </a:r>
          </a:p>
          <a:p>
            <a:endParaRPr lang="en-US" b="1" dirty="0"/>
          </a:p>
        </p:txBody>
      </p:sp>
      <p:sp>
        <p:nvSpPr>
          <p:cNvPr id="4" name="Slide Number Placeholder 3"/>
          <p:cNvSpPr>
            <a:spLocks noGrp="1"/>
          </p:cNvSpPr>
          <p:nvPr>
            <p:ph type="sldNum" sz="quarter" idx="10"/>
          </p:nvPr>
        </p:nvSpPr>
        <p:spPr/>
        <p:txBody>
          <a:bodyPr/>
          <a:lstStyle/>
          <a:p>
            <a:fld id="{A6C171C1-BFF7-4533-B30E-84C93054FF20}" type="slidenum">
              <a:rPr lang="en-US" smtClean="0"/>
              <a:t>4</a:t>
            </a:fld>
            <a:endParaRPr lang="en-US"/>
          </a:p>
        </p:txBody>
      </p:sp>
    </p:spTree>
    <p:extLst>
      <p:ext uri="{BB962C8B-B14F-4D97-AF65-F5344CB8AC3E}">
        <p14:creationId xmlns:p14="http://schemas.microsoft.com/office/powerpoint/2010/main" val="370858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sz="1600" dirty="0" smtClean="0"/>
              <a:t>Healthy </a:t>
            </a:r>
            <a:r>
              <a:rPr lang="en-US" sz="1600" dirty="0"/>
              <a:t>Alaskans 2000 was the 1st major planning effort since 1984 “State Health Plan for Alaska”</a:t>
            </a:r>
          </a:p>
          <a:p>
            <a:pPr marL="171441" indent="-171441">
              <a:buFont typeface="Arial" panose="020B0604020202020204" pitchFamily="34" charset="0"/>
              <a:buChar char="•"/>
            </a:pPr>
            <a:r>
              <a:rPr lang="en-US" sz="1600" dirty="0"/>
              <a:t>It was recognized at that </a:t>
            </a:r>
            <a:r>
              <a:rPr lang="en-US" sz="1600" dirty="0" smtClean="0"/>
              <a:t>time</a:t>
            </a:r>
            <a:r>
              <a:rPr lang="en-US" sz="1600" baseline="0" dirty="0" smtClean="0"/>
              <a:t> </a:t>
            </a:r>
            <a:r>
              <a:rPr lang="en-US" sz="1600" dirty="0" smtClean="0"/>
              <a:t>that the State of Alaska Department of Health and</a:t>
            </a:r>
            <a:r>
              <a:rPr lang="en-US" sz="1600" baseline="0" dirty="0" smtClean="0"/>
              <a:t> Social Services </a:t>
            </a:r>
            <a:r>
              <a:rPr lang="en-US" sz="1600" dirty="0" smtClean="0"/>
              <a:t>needed </a:t>
            </a:r>
            <a:r>
              <a:rPr lang="en-US" sz="1600" dirty="0"/>
              <a:t>more information on which to base healthcare policy decisions</a:t>
            </a:r>
          </a:p>
          <a:p>
            <a:pPr marL="171441" indent="-171441">
              <a:buFont typeface="Arial" panose="020B0604020202020204" pitchFamily="34" charset="0"/>
              <a:buChar char="•"/>
            </a:pPr>
            <a:r>
              <a:rPr lang="en-US" sz="1600" dirty="0"/>
              <a:t>At the same time various </a:t>
            </a:r>
            <a:r>
              <a:rPr lang="en-US" sz="1600" dirty="0" smtClean="0"/>
              <a:t>federal </a:t>
            </a:r>
            <a:r>
              <a:rPr lang="en-US" sz="1600" dirty="0"/>
              <a:t>initiatives, such as Healthy People 2000, were shining a light on the need to point to specific, measureable health objectives as a means to improve the health of the nation.</a:t>
            </a:r>
          </a:p>
          <a:p>
            <a:pPr marL="171441" indent="-171441">
              <a:buFont typeface="Arial" panose="020B0604020202020204" pitchFamily="34" charset="0"/>
              <a:buChar char="•"/>
            </a:pPr>
            <a:r>
              <a:rPr lang="en-US" sz="1600" dirty="0"/>
              <a:t>So Alaska followed the US Healthy People model by selecting health improvement objectives to reach for the following decade, 2000.</a:t>
            </a:r>
          </a:p>
          <a:p>
            <a:pPr marL="171441" indent="-171441">
              <a:buFont typeface="Arial" panose="020B0604020202020204" pitchFamily="34" charset="0"/>
              <a:buChar char="•"/>
            </a:pPr>
            <a:endParaRPr lang="en-US" sz="1600" dirty="0"/>
          </a:p>
          <a:p>
            <a:r>
              <a:rPr lang="en-US" sz="1600" dirty="0"/>
              <a:t>Healthy Alaskans 2000…</a:t>
            </a:r>
          </a:p>
          <a:p>
            <a:pPr marL="171441" indent="-171441">
              <a:buFont typeface="Arial" panose="020B0604020202020204" pitchFamily="34" charset="0"/>
              <a:buChar char="•"/>
            </a:pPr>
            <a:r>
              <a:rPr lang="en-US" sz="1600" dirty="0"/>
              <a:t>Focused on the areas of health promotion, health protection, and preventive services</a:t>
            </a:r>
          </a:p>
          <a:p>
            <a:pPr marL="171441" indent="-171441">
              <a:buFont typeface="Arial" panose="020B0604020202020204" pitchFamily="34" charset="0"/>
              <a:buChar char="•"/>
            </a:pPr>
            <a:r>
              <a:rPr lang="en-US" sz="1600" dirty="0"/>
              <a:t>Identified 140 indicators, many with subparts for different subpopulations. Also, targets for those indicators, and targets varied by subpopulation.</a:t>
            </a:r>
          </a:p>
          <a:p>
            <a:pPr marL="171441" indent="-171441">
              <a:buFont typeface="Arial" panose="020B0604020202020204" pitchFamily="34" charset="0"/>
              <a:buChar char="•"/>
            </a:pPr>
            <a:r>
              <a:rPr lang="en-US" sz="1600" dirty="0"/>
              <a:t>It was organized into sections on current data trends, recommendations for improvement, and named key organizations.</a:t>
            </a:r>
          </a:p>
          <a:p>
            <a:pPr marL="171441" indent="-171441">
              <a:buFont typeface="Arial" panose="020B0604020202020204" pitchFamily="34" charset="0"/>
              <a:buChar char="•"/>
            </a:pPr>
            <a:r>
              <a:rPr lang="en-US" sz="1600" dirty="0" smtClean="0"/>
              <a:t>There </a:t>
            </a:r>
            <a:r>
              <a:rPr lang="en-US" sz="1600" dirty="0"/>
              <a:t>was no systematic method for monitoring established.</a:t>
            </a:r>
          </a:p>
          <a:p>
            <a:pPr marL="171441" indent="-171441">
              <a:buFont typeface="Arial" panose="020B0604020202020204" pitchFamily="34" charset="0"/>
              <a:buChar char="•"/>
            </a:pPr>
            <a:r>
              <a:rPr lang="en-US" sz="1600" dirty="0"/>
              <a:t>The effort was led by </a:t>
            </a:r>
            <a:r>
              <a:rPr lang="en-US" sz="1600" dirty="0" smtClean="0"/>
              <a:t>the State of Alaska </a:t>
            </a:r>
            <a:r>
              <a:rPr lang="en-US" sz="1600" dirty="0"/>
              <a:t>Department of </a:t>
            </a:r>
            <a:r>
              <a:rPr lang="en-US" sz="1600" dirty="0" smtClean="0"/>
              <a:t>Health and Social Services</a:t>
            </a:r>
            <a:endParaRPr lang="en-US" sz="1600" dirty="0"/>
          </a:p>
          <a:p>
            <a:pPr marL="171441" indent="-171441">
              <a:buFont typeface="Arial" panose="020B0604020202020204" pitchFamily="34" charset="0"/>
              <a:buChar char="•"/>
            </a:pPr>
            <a:r>
              <a:rPr lang="en-US" sz="1600" dirty="0"/>
              <a:t>And though the foreword in the book mentions a 5-year implementation plan that would be developed by I’ve not found any evidence that this happened.</a:t>
            </a:r>
          </a:p>
          <a:p>
            <a:pPr marL="171441" indent="-171441">
              <a:buFont typeface="Arial" panose="020B0604020202020204" pitchFamily="34" charset="0"/>
              <a:buChar char="•"/>
            </a:pPr>
            <a:endParaRPr lang="en-US" baseline="0" dirty="0" smtClean="0"/>
          </a:p>
          <a:p>
            <a:pPr marL="171441" indent="-171441">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5</a:t>
            </a:fld>
            <a:endParaRPr lang="en-US"/>
          </a:p>
        </p:txBody>
      </p:sp>
    </p:spTree>
    <p:extLst>
      <p:ext uri="{BB962C8B-B14F-4D97-AF65-F5344CB8AC3E}">
        <p14:creationId xmlns:p14="http://schemas.microsoft.com/office/powerpoint/2010/main" val="153359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Highlighted </a:t>
            </a:r>
            <a:r>
              <a:rPr lang="en-US" sz="1400" dirty="0"/>
              <a:t>in green </a:t>
            </a:r>
            <a:r>
              <a:rPr lang="en-US" sz="1400" dirty="0" smtClean="0"/>
              <a:t>are the </a:t>
            </a:r>
            <a:r>
              <a:rPr lang="en-US" sz="1400" dirty="0"/>
              <a:t>things that—in hindsight--were strengths, in red the things that didn’t work so well, were limitations</a:t>
            </a:r>
          </a:p>
          <a:p>
            <a:endParaRPr lang="en-US" sz="1400" dirty="0"/>
          </a:p>
          <a:p>
            <a:pPr marL="285735" indent="-285735">
              <a:buFont typeface="Arial" panose="020B0604020202020204" pitchFamily="34" charset="0"/>
              <a:buChar char="•"/>
            </a:pPr>
            <a:r>
              <a:rPr lang="en-US" sz="1400" dirty="0"/>
              <a:t>Strengths were that this—the first Healthy Alaskans effort—did foster a more coordinated approach to identifying and prioritizing health concerns in the state.</a:t>
            </a:r>
          </a:p>
          <a:p>
            <a:endParaRPr lang="en-US" sz="1400" dirty="0"/>
          </a:p>
          <a:p>
            <a:r>
              <a:rPr lang="en-US" sz="1400" dirty="0"/>
              <a:t>But limitations included that:</a:t>
            </a:r>
          </a:p>
          <a:p>
            <a:pPr marL="171441" indent="-171441">
              <a:buFont typeface="Arial" panose="020B0604020202020204" pitchFamily="34" charset="0"/>
              <a:buChar char="•"/>
            </a:pPr>
            <a:r>
              <a:rPr lang="en-US" sz="1400" dirty="0"/>
              <a:t>A large number of indicators were identified, without a mechanism for monitoring them.</a:t>
            </a:r>
          </a:p>
          <a:p>
            <a:pPr marL="171441" indent="-171441">
              <a:buFont typeface="Arial" panose="020B0604020202020204" pitchFamily="34" charset="0"/>
              <a:buChar char="•"/>
            </a:pPr>
            <a:r>
              <a:rPr lang="en-US" sz="1400" dirty="0"/>
              <a:t>Having different targets for subpopulations sent a message that it was acceptable for certain populations to achieve lower levels of improvement.</a:t>
            </a:r>
          </a:p>
          <a:p>
            <a:pPr marL="171441" indent="-171441">
              <a:buFont typeface="Arial" panose="020B0604020202020204" pitchFamily="34" charset="0"/>
              <a:buChar char="•"/>
            </a:pPr>
            <a:r>
              <a:rPr lang="en-US" sz="1400" dirty="0"/>
              <a:t>The state led this effort alone, and</a:t>
            </a:r>
          </a:p>
          <a:p>
            <a:pPr marL="171441" indent="-171441">
              <a:buFont typeface="Arial" panose="020B0604020202020204" pitchFamily="34" charset="0"/>
              <a:buChar char="•"/>
            </a:pPr>
            <a:r>
              <a:rPr lang="en-US" sz="1400" dirty="0"/>
              <a:t>There was no implementation plan linked to the plan.</a:t>
            </a:r>
          </a:p>
        </p:txBody>
      </p:sp>
      <p:sp>
        <p:nvSpPr>
          <p:cNvPr id="4" name="Slide Number Placeholder 3"/>
          <p:cNvSpPr>
            <a:spLocks noGrp="1"/>
          </p:cNvSpPr>
          <p:nvPr>
            <p:ph type="sldNum" sz="quarter" idx="10"/>
          </p:nvPr>
        </p:nvSpPr>
        <p:spPr/>
        <p:txBody>
          <a:bodyPr/>
          <a:lstStyle/>
          <a:p>
            <a:fld id="{A6C171C1-BFF7-4533-B30E-84C93054FF20}" type="slidenum">
              <a:rPr lang="en-US" smtClean="0"/>
              <a:t>6</a:t>
            </a:fld>
            <a:endParaRPr lang="en-US"/>
          </a:p>
        </p:txBody>
      </p:sp>
    </p:spTree>
    <p:extLst>
      <p:ext uri="{BB962C8B-B14F-4D97-AF65-F5344CB8AC3E}">
        <p14:creationId xmlns:p14="http://schemas.microsoft.com/office/powerpoint/2010/main" val="158956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a:t>
            </a:r>
            <a:r>
              <a:rPr lang="en-US" sz="1400" dirty="0"/>
              <a:t>next decade’s health planning effort looked a little differently.</a:t>
            </a:r>
          </a:p>
          <a:p>
            <a:pPr marL="171441" indent="-171441">
              <a:buFont typeface="Arial" panose="020B0604020202020204" pitchFamily="34" charset="0"/>
              <a:buChar char="•"/>
            </a:pPr>
            <a:r>
              <a:rPr lang="en-US" sz="1400" dirty="0"/>
              <a:t>The state had funding to support a more broad-based planning effort.</a:t>
            </a:r>
          </a:p>
          <a:p>
            <a:pPr marL="171441" indent="-171441">
              <a:buFont typeface="Arial" panose="020B0604020202020204" pitchFamily="34" charset="0"/>
              <a:buChar char="•"/>
            </a:pPr>
            <a:r>
              <a:rPr lang="en-US" sz="1400" dirty="0"/>
              <a:t>The Healthy Alaskans Partnership Council was developed, with over 50 individuals representing state, local and tribal government, health care, non-profits, and academia to create the plan.</a:t>
            </a:r>
          </a:p>
          <a:p>
            <a:pPr marL="171441" indent="-171441">
              <a:buFont typeface="Arial" panose="020B0604020202020204" pitchFamily="34" charset="0"/>
              <a:buChar char="•"/>
            </a:pPr>
            <a:r>
              <a:rPr lang="en-US" sz="1400" dirty="0"/>
              <a:t>This planning effort developed over 400 indicators and targets--many of them “developmental”, where no data source had been identified. They also called out 23 leading health indicators, or LHIs </a:t>
            </a:r>
          </a:p>
          <a:p>
            <a:pPr marL="171441" indent="-171441">
              <a:buFont typeface="Arial" panose="020B0604020202020204" pitchFamily="34" charset="0"/>
              <a:buChar char="•"/>
            </a:pPr>
            <a:r>
              <a:rPr lang="en-US" sz="1400" dirty="0"/>
              <a:t>Volume I included data trends, and current strategies and resources.</a:t>
            </a:r>
          </a:p>
          <a:p>
            <a:pPr marL="171441" indent="-171441">
              <a:buFont typeface="Arial" panose="020B0604020202020204" pitchFamily="34" charset="0"/>
              <a:buChar char="•"/>
            </a:pPr>
            <a:r>
              <a:rPr lang="en-US" sz="1400" dirty="0"/>
              <a:t>Volume 2 was stories of model programs addressing some of the topic areas.</a:t>
            </a:r>
          </a:p>
          <a:p>
            <a:pPr marL="171441" indent="-171441">
              <a:buFont typeface="Arial" panose="020B0604020202020204" pitchFamily="34" charset="0"/>
              <a:buChar char="•"/>
            </a:pPr>
            <a:r>
              <a:rPr lang="en-US" sz="1400" dirty="0"/>
              <a:t>Again it was state led, and again there was no systematic monitoring plan.</a:t>
            </a:r>
          </a:p>
        </p:txBody>
      </p:sp>
      <p:sp>
        <p:nvSpPr>
          <p:cNvPr id="4" name="Slide Number Placeholder 3"/>
          <p:cNvSpPr>
            <a:spLocks noGrp="1"/>
          </p:cNvSpPr>
          <p:nvPr>
            <p:ph type="sldNum" sz="quarter" idx="10"/>
          </p:nvPr>
        </p:nvSpPr>
        <p:spPr/>
        <p:txBody>
          <a:bodyPr/>
          <a:lstStyle/>
          <a:p>
            <a:fld id="{A6C171C1-BFF7-4533-B30E-84C93054FF20}" type="slidenum">
              <a:rPr lang="en-US" smtClean="0"/>
              <a:t>7</a:t>
            </a:fld>
            <a:endParaRPr lang="en-US"/>
          </a:p>
        </p:txBody>
      </p:sp>
    </p:spTree>
    <p:extLst>
      <p:ext uri="{BB962C8B-B14F-4D97-AF65-F5344CB8AC3E}">
        <p14:creationId xmlns:p14="http://schemas.microsoft.com/office/powerpoint/2010/main" val="356939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Again looking back, indeed we collected a little bit of data on the utility of this initiative, here is what was noted as strengths and limitations.</a:t>
            </a:r>
          </a:p>
          <a:p>
            <a:pPr marL="171441" indent="-171441">
              <a:buFont typeface="Arial" panose="020B0604020202020204" pitchFamily="34" charset="0"/>
              <a:buChar char="•"/>
            </a:pPr>
            <a:endParaRPr lang="en-US" sz="1400" dirty="0" smtClean="0"/>
          </a:p>
          <a:p>
            <a:r>
              <a:rPr lang="en-US" sz="1400" dirty="0" smtClean="0"/>
              <a:t>First strengths.</a:t>
            </a:r>
          </a:p>
          <a:p>
            <a:pPr marL="171441" indent="-171441">
              <a:buFont typeface="Arial" panose="020B0604020202020204" pitchFamily="34" charset="0"/>
              <a:buChar char="•"/>
            </a:pPr>
            <a:r>
              <a:rPr lang="en-US" sz="1400" dirty="0" smtClean="0"/>
              <a:t>The fact we had this dedicated funding was an asset and really supported the more broad-based involvement of the Healthy Alaskans Partnership Council.</a:t>
            </a:r>
          </a:p>
          <a:p>
            <a:pPr marL="171441" indent="-171441">
              <a:buFont typeface="Arial" panose="020B0604020202020204" pitchFamily="34" charset="0"/>
              <a:buChar char="•"/>
            </a:pPr>
            <a:r>
              <a:rPr lang="en-US" sz="1400" dirty="0" smtClean="0"/>
              <a:t>Having one set of targets for all subpopulations was an attempt to get at health equity.</a:t>
            </a:r>
          </a:p>
          <a:p>
            <a:pPr marL="171441" indent="-171441">
              <a:buFont typeface="Arial" panose="020B0604020202020204" pitchFamily="34" charset="0"/>
              <a:buChar char="•"/>
            </a:pPr>
            <a:r>
              <a:rPr lang="en-US" sz="1400" dirty="0" smtClean="0"/>
              <a:t>Including Volume 2 was seen as useful as it provided some concrete examples of what works in Alaska.</a:t>
            </a:r>
          </a:p>
          <a:p>
            <a:pPr marL="171441" indent="-171441">
              <a:buFont typeface="Arial" panose="020B0604020202020204" pitchFamily="34" charset="0"/>
              <a:buChar char="•"/>
            </a:pPr>
            <a:endParaRPr lang="en-US" sz="1400" dirty="0" smtClean="0"/>
          </a:p>
          <a:p>
            <a:r>
              <a:rPr lang="en-US" sz="1400" dirty="0" smtClean="0"/>
              <a:t>But:</a:t>
            </a:r>
          </a:p>
          <a:p>
            <a:pPr marL="171441" indent="-171441">
              <a:buFont typeface="Arial" panose="020B0604020202020204" pitchFamily="34" charset="0"/>
              <a:buChar char="•"/>
            </a:pPr>
            <a:r>
              <a:rPr lang="en-US" sz="1400" dirty="0" smtClean="0"/>
              <a:t>the number of indicators ballooned to 400+, without a way to systematically monitor them.</a:t>
            </a:r>
          </a:p>
          <a:p>
            <a:pPr marL="171441" indent="-171441">
              <a:buFont typeface="Arial" panose="020B0604020202020204" pitchFamily="34" charset="0"/>
              <a:buChar char="•"/>
            </a:pPr>
            <a:r>
              <a:rPr lang="en-US" sz="1400" dirty="0" smtClean="0"/>
              <a:t>Many of these indicators were “developmental”, and were never developed during the decade, so we were unable to measure progress on those.</a:t>
            </a:r>
          </a:p>
          <a:p>
            <a:pPr marL="171441" indent="-171441">
              <a:buFont typeface="Arial" panose="020B0604020202020204" pitchFamily="34" charset="0"/>
              <a:buChar char="•"/>
            </a:pPr>
            <a:r>
              <a:rPr lang="en-US" sz="1400" dirty="0" smtClean="0"/>
              <a:t>And it was still solely a State-led initiative.</a:t>
            </a:r>
            <a:endParaRPr lang="en-US" sz="1400" dirty="0"/>
          </a:p>
        </p:txBody>
      </p:sp>
      <p:sp>
        <p:nvSpPr>
          <p:cNvPr id="4" name="Slide Number Placeholder 3"/>
          <p:cNvSpPr>
            <a:spLocks noGrp="1"/>
          </p:cNvSpPr>
          <p:nvPr>
            <p:ph type="sldNum" sz="quarter" idx="10"/>
          </p:nvPr>
        </p:nvSpPr>
        <p:spPr/>
        <p:txBody>
          <a:bodyPr/>
          <a:lstStyle/>
          <a:p>
            <a:fld id="{A6C171C1-BFF7-4533-B30E-84C93054FF20}" type="slidenum">
              <a:rPr lang="en-US" smtClean="0"/>
              <a:t>8</a:t>
            </a:fld>
            <a:endParaRPr lang="en-US"/>
          </a:p>
        </p:txBody>
      </p:sp>
    </p:spTree>
    <p:extLst>
      <p:ext uri="{BB962C8B-B14F-4D97-AF65-F5344CB8AC3E}">
        <p14:creationId xmlns:p14="http://schemas.microsoft.com/office/powerpoint/2010/main" val="347760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Finally</a:t>
            </a:r>
            <a:r>
              <a:rPr lang="en-US" sz="1400" dirty="0"/>
              <a:t>, moving to Healthy Alaskans 2020.</a:t>
            </a:r>
          </a:p>
          <a:p>
            <a:endParaRPr lang="en-US" sz="1400" dirty="0"/>
          </a:p>
          <a:p>
            <a:pPr marL="171441" indent="-171441">
              <a:buFont typeface="Arial" panose="020B0604020202020204" pitchFamily="34" charset="0"/>
              <a:buChar char="•"/>
            </a:pPr>
            <a:r>
              <a:rPr lang="en-US" sz="1400" dirty="0"/>
              <a:t>This effort benefited from National Public Health Improvement Initiative funding to both ANTHC and the State</a:t>
            </a:r>
          </a:p>
          <a:p>
            <a:pPr marL="171441" indent="-171441">
              <a:buFont typeface="Arial" panose="020B0604020202020204" pitchFamily="34" charset="0"/>
              <a:buChar char="•"/>
            </a:pPr>
            <a:r>
              <a:rPr lang="en-US" sz="1400" dirty="0"/>
              <a:t>This mechanism was an opportunity for CDC to support state, tribal, local, and territorial public health departments to improve their efficiency and effectiveness.</a:t>
            </a:r>
          </a:p>
          <a:p>
            <a:pPr marL="171441" indent="-171441">
              <a:buFont typeface="Arial" panose="020B0604020202020204" pitchFamily="34" charset="0"/>
              <a:buChar char="•"/>
            </a:pPr>
            <a:r>
              <a:rPr lang="en-US" sz="1400" dirty="0"/>
              <a:t>This time around we focused on a much smaller set—25—of leading health indicators, all of which had to have identified sources.</a:t>
            </a:r>
          </a:p>
          <a:p>
            <a:pPr marL="171441" indent="-171441">
              <a:buFont typeface="Arial" panose="020B0604020202020204" pitchFamily="34" charset="0"/>
              <a:buChar char="•"/>
            </a:pPr>
            <a:r>
              <a:rPr lang="en-US" sz="1400" dirty="0"/>
              <a:t>We identified strategies and actions, key partners currently doing the work, and also had an implementation pilot focusing of 4 of the LHIs.</a:t>
            </a:r>
          </a:p>
          <a:p>
            <a:pPr marL="171441" indent="-171441">
              <a:buFont typeface="Arial" panose="020B0604020202020204" pitchFamily="34" charset="0"/>
              <a:buChar char="•"/>
            </a:pPr>
            <a:r>
              <a:rPr lang="en-US" sz="1400" dirty="0"/>
              <a:t>Ongoing data monitoring with online data dissemination was baked in from the beginning, with a web presence, and</a:t>
            </a:r>
          </a:p>
          <a:p>
            <a:pPr marL="171441" indent="-171441">
              <a:buFont typeface="Arial" panose="020B0604020202020204" pitchFamily="34" charset="0"/>
              <a:buChar char="•"/>
            </a:pPr>
            <a:r>
              <a:rPr lang="en-US" sz="1400" dirty="0"/>
              <a:t>It borrowed from the County health Rankings in terms of a framework on which to organize the different health topics.</a:t>
            </a:r>
          </a:p>
          <a:p>
            <a:pPr marL="171441" indent="-17144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C171C1-BFF7-4533-B30E-84C93054FF20}" type="slidenum">
              <a:rPr lang="en-US" smtClean="0"/>
              <a:t>9</a:t>
            </a:fld>
            <a:endParaRPr lang="en-US"/>
          </a:p>
        </p:txBody>
      </p:sp>
    </p:spTree>
    <p:extLst>
      <p:ext uri="{BB962C8B-B14F-4D97-AF65-F5344CB8AC3E}">
        <p14:creationId xmlns:p14="http://schemas.microsoft.com/office/powerpoint/2010/main" val="24970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F3524-BA57-4085-AA3B-466A58BB3026}"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A95D-2301-4586-86A3-AC61B1FE42EF}" type="slidenum">
              <a:rPr lang="en-US" smtClean="0"/>
              <a:t>‹#›</a:t>
            </a:fld>
            <a:endParaRPr lang="en-US"/>
          </a:p>
        </p:txBody>
      </p:sp>
    </p:spTree>
    <p:extLst>
      <p:ext uri="{BB962C8B-B14F-4D97-AF65-F5344CB8AC3E}">
        <p14:creationId xmlns:p14="http://schemas.microsoft.com/office/powerpoint/2010/main" val="205721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F3524-BA57-4085-AA3B-466A58BB3026}"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A95D-2301-4586-86A3-AC61B1FE42EF}" type="slidenum">
              <a:rPr lang="en-US" smtClean="0"/>
              <a:t>‹#›</a:t>
            </a:fld>
            <a:endParaRPr lang="en-US"/>
          </a:p>
        </p:txBody>
      </p:sp>
    </p:spTree>
    <p:extLst>
      <p:ext uri="{BB962C8B-B14F-4D97-AF65-F5344CB8AC3E}">
        <p14:creationId xmlns:p14="http://schemas.microsoft.com/office/powerpoint/2010/main" val="248898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F3524-BA57-4085-AA3B-466A58BB3026}"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A95D-2301-4586-86A3-AC61B1FE42EF}" type="slidenum">
              <a:rPr lang="en-US" smtClean="0"/>
              <a:t>‹#›</a:t>
            </a:fld>
            <a:endParaRPr lang="en-US"/>
          </a:p>
        </p:txBody>
      </p:sp>
    </p:spTree>
    <p:extLst>
      <p:ext uri="{BB962C8B-B14F-4D97-AF65-F5344CB8AC3E}">
        <p14:creationId xmlns:p14="http://schemas.microsoft.com/office/powerpoint/2010/main" val="2274228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8893033"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889303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42B8AA-8861-4846-B484-9D6B92D59FD4}" type="datetimeFigureOut">
              <a:rPr lang="en-US" smtClean="0">
                <a:solidFill>
                  <a:prstClr val="black">
                    <a:tint val="75000"/>
                  </a:prstClr>
                </a:solidFill>
              </a:rPr>
              <a:p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737280" y="6356351"/>
            <a:ext cx="1454720" cy="365125"/>
          </a:xfrm>
        </p:spPr>
        <p:txBody>
          <a:bodyPr/>
          <a:lstStyle>
            <a:lvl1pPr algn="ctr">
              <a:defRPr/>
            </a:lvl1pPr>
          </a:lstStyle>
          <a:p>
            <a:fld id="{C326DEBD-0AB7-8B41-9B98-D7B53C9F6B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242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2B8AA-8861-4846-B484-9D6B92D59FD4}" type="datetimeFigureOut">
              <a:rPr lang="en-US" smtClean="0">
                <a:solidFill>
                  <a:prstClr val="black">
                    <a:tint val="75000"/>
                  </a:prstClr>
                </a:solidFill>
              </a:rPr>
              <a:p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26DEBD-0AB7-8B41-9B98-D7B53C9F6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5228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42B8AA-8861-4846-B484-9D6B92D59FD4}" type="datetimeFigureOut">
              <a:rPr lang="en-US" smtClean="0">
                <a:solidFill>
                  <a:prstClr val="black">
                    <a:tint val="75000"/>
                  </a:prstClr>
                </a:solidFill>
              </a:rPr>
              <a:p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26DEBD-0AB7-8B41-9B98-D7B53C9F6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32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42B8AA-8861-4846-B484-9D6B92D59FD4}" type="datetimeFigureOut">
              <a:rPr lang="en-US" smtClean="0">
                <a:solidFill>
                  <a:prstClr val="black">
                    <a:tint val="75000"/>
                  </a:prstClr>
                </a:solidFill>
              </a:rPr>
              <a:p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26DEBD-0AB7-8B41-9B98-D7B53C9F6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8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42B8AA-8861-4846-B484-9D6B92D59FD4}" type="datetimeFigureOut">
              <a:rPr lang="en-US" smtClean="0">
                <a:solidFill>
                  <a:prstClr val="black">
                    <a:tint val="75000"/>
                  </a:prstClr>
                </a:solidFill>
              </a:rPr>
              <a:pPr/>
              <a:t>10/16/2020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26DEBD-0AB7-8B41-9B98-D7B53C9F6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52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842B8AA-8861-4846-B484-9D6B92D59FD4}" type="datetimeFigureOut">
              <a:rPr lang="en-US" smtClean="0">
                <a:solidFill>
                  <a:prstClr val="black">
                    <a:tint val="75000"/>
                  </a:prstClr>
                </a:solidFill>
              </a:rPr>
              <a:pPr/>
              <a:t>10/16/2020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26DEBD-0AB7-8B41-9B98-D7B53C9F6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785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2B8AA-8861-4846-B484-9D6B92D59FD4}" type="datetimeFigureOut">
              <a:rPr lang="en-US" smtClean="0">
                <a:solidFill>
                  <a:prstClr val="black">
                    <a:tint val="75000"/>
                  </a:prstClr>
                </a:solidFill>
              </a:rPr>
              <a:pPr/>
              <a:t>10/16/2020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26DEBD-0AB7-8B41-9B98-D7B53C9F6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54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2B8AA-8861-4846-B484-9D6B92D59FD4}" type="datetimeFigureOut">
              <a:rPr lang="en-US" smtClean="0">
                <a:solidFill>
                  <a:prstClr val="black">
                    <a:tint val="75000"/>
                  </a:prstClr>
                </a:solidFill>
              </a:rPr>
              <a:p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26DEBD-0AB7-8B41-9B98-D7B53C9F6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70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F3524-BA57-4085-AA3B-466A58BB3026}"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A95D-2301-4586-86A3-AC61B1FE42EF}" type="slidenum">
              <a:rPr lang="en-US" smtClean="0"/>
              <a:t>‹#›</a:t>
            </a:fld>
            <a:endParaRPr lang="en-US"/>
          </a:p>
        </p:txBody>
      </p:sp>
    </p:spTree>
    <p:extLst>
      <p:ext uri="{BB962C8B-B14F-4D97-AF65-F5344CB8AC3E}">
        <p14:creationId xmlns:p14="http://schemas.microsoft.com/office/powerpoint/2010/main" val="4187743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2B8AA-8861-4846-B484-9D6B92D59FD4}" type="datetimeFigureOut">
              <a:rPr lang="en-US" smtClean="0">
                <a:solidFill>
                  <a:prstClr val="black">
                    <a:tint val="75000"/>
                  </a:prstClr>
                </a:solidFill>
              </a:rPr>
              <a:p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26DEBD-0AB7-8B41-9B98-D7B53C9F6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397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2B8AA-8861-4846-B484-9D6B92D59FD4}" type="datetimeFigureOut">
              <a:rPr lang="en-US" smtClean="0">
                <a:solidFill>
                  <a:prstClr val="black">
                    <a:tint val="75000"/>
                  </a:prstClr>
                </a:solidFill>
              </a:rPr>
              <a:p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26DEBD-0AB7-8B41-9B98-D7B53C9F6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16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2B8AA-8861-4846-B484-9D6B92D59FD4}" type="datetimeFigureOut">
              <a:rPr lang="en-US" smtClean="0">
                <a:solidFill>
                  <a:prstClr val="black">
                    <a:tint val="75000"/>
                  </a:prstClr>
                </a:solidFill>
              </a:rPr>
              <a:p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26DEBD-0AB7-8B41-9B98-D7B53C9F6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307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58489275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9600" y="609600"/>
            <a:ext cx="812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52800" y="1981200"/>
            <a:ext cx="3860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16800" y="1981200"/>
            <a:ext cx="3860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737600" y="6248400"/>
            <a:ext cx="2540000" cy="457200"/>
          </a:xfrm>
        </p:spPr>
        <p:txBody>
          <a:bodyPr/>
          <a:lstStyle>
            <a:lvl1pPr>
              <a:defRPr/>
            </a:lvl1pPr>
          </a:lstStyle>
          <a:p>
            <a:fld id="{FC1BBC05-93FF-4D76-B653-A9F43CFBF4B1}" type="slidenum">
              <a:rPr lang="en-US" altLang="en-US"/>
              <a:pPr/>
              <a:t>‹#›</a:t>
            </a:fld>
            <a:endParaRPr lang="en-US" altLang="en-US"/>
          </a:p>
        </p:txBody>
      </p:sp>
    </p:spTree>
    <p:extLst>
      <p:ext uri="{BB962C8B-B14F-4D97-AF65-F5344CB8AC3E}">
        <p14:creationId xmlns:p14="http://schemas.microsoft.com/office/powerpoint/2010/main" val="60303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3F3524-BA57-4085-AA3B-466A58BB3026}"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A95D-2301-4586-86A3-AC61B1FE42EF}" type="slidenum">
              <a:rPr lang="en-US" smtClean="0"/>
              <a:t>‹#›</a:t>
            </a:fld>
            <a:endParaRPr lang="en-US"/>
          </a:p>
        </p:txBody>
      </p:sp>
    </p:spTree>
    <p:extLst>
      <p:ext uri="{BB962C8B-B14F-4D97-AF65-F5344CB8AC3E}">
        <p14:creationId xmlns:p14="http://schemas.microsoft.com/office/powerpoint/2010/main" val="282695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F3524-BA57-4085-AA3B-466A58BB3026}"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4A95D-2301-4586-86A3-AC61B1FE42EF}" type="slidenum">
              <a:rPr lang="en-US" smtClean="0"/>
              <a:t>‹#›</a:t>
            </a:fld>
            <a:endParaRPr lang="en-US"/>
          </a:p>
        </p:txBody>
      </p:sp>
    </p:spTree>
    <p:extLst>
      <p:ext uri="{BB962C8B-B14F-4D97-AF65-F5344CB8AC3E}">
        <p14:creationId xmlns:p14="http://schemas.microsoft.com/office/powerpoint/2010/main" val="115969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F3524-BA57-4085-AA3B-466A58BB3026}"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4A95D-2301-4586-86A3-AC61B1FE42EF}" type="slidenum">
              <a:rPr lang="en-US" smtClean="0"/>
              <a:t>‹#›</a:t>
            </a:fld>
            <a:endParaRPr lang="en-US"/>
          </a:p>
        </p:txBody>
      </p:sp>
    </p:spTree>
    <p:extLst>
      <p:ext uri="{BB962C8B-B14F-4D97-AF65-F5344CB8AC3E}">
        <p14:creationId xmlns:p14="http://schemas.microsoft.com/office/powerpoint/2010/main" val="210286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F3524-BA57-4085-AA3B-466A58BB3026}"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4A95D-2301-4586-86A3-AC61B1FE42EF}" type="slidenum">
              <a:rPr lang="en-US" smtClean="0"/>
              <a:t>‹#›</a:t>
            </a:fld>
            <a:endParaRPr lang="en-US"/>
          </a:p>
        </p:txBody>
      </p:sp>
    </p:spTree>
    <p:extLst>
      <p:ext uri="{BB962C8B-B14F-4D97-AF65-F5344CB8AC3E}">
        <p14:creationId xmlns:p14="http://schemas.microsoft.com/office/powerpoint/2010/main" val="52856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F3524-BA57-4085-AA3B-466A58BB3026}" type="datetimeFigureOut">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4A95D-2301-4586-86A3-AC61B1FE42EF}" type="slidenum">
              <a:rPr lang="en-US" smtClean="0"/>
              <a:t>‹#›</a:t>
            </a:fld>
            <a:endParaRPr lang="en-US"/>
          </a:p>
        </p:txBody>
      </p:sp>
    </p:spTree>
    <p:extLst>
      <p:ext uri="{BB962C8B-B14F-4D97-AF65-F5344CB8AC3E}">
        <p14:creationId xmlns:p14="http://schemas.microsoft.com/office/powerpoint/2010/main" val="240908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3F3524-BA57-4085-AA3B-466A58BB3026}"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4A95D-2301-4586-86A3-AC61B1FE42EF}" type="slidenum">
              <a:rPr lang="en-US" smtClean="0"/>
              <a:t>‹#›</a:t>
            </a:fld>
            <a:endParaRPr lang="en-US"/>
          </a:p>
        </p:txBody>
      </p:sp>
    </p:spTree>
    <p:extLst>
      <p:ext uri="{BB962C8B-B14F-4D97-AF65-F5344CB8AC3E}">
        <p14:creationId xmlns:p14="http://schemas.microsoft.com/office/powerpoint/2010/main" val="317023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3F3524-BA57-4085-AA3B-466A58BB3026}"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4A95D-2301-4586-86A3-AC61B1FE42EF}" type="slidenum">
              <a:rPr lang="en-US" smtClean="0"/>
              <a:t>‹#›</a:t>
            </a:fld>
            <a:endParaRPr lang="en-US"/>
          </a:p>
        </p:txBody>
      </p:sp>
    </p:spTree>
    <p:extLst>
      <p:ext uri="{BB962C8B-B14F-4D97-AF65-F5344CB8AC3E}">
        <p14:creationId xmlns:p14="http://schemas.microsoft.com/office/powerpoint/2010/main" val="374181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F3524-BA57-4085-AA3B-466A58BB3026}" type="datetimeFigureOut">
              <a:rPr lang="en-US" smtClean="0"/>
              <a:t>10/16/2020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4A95D-2301-4586-86A3-AC61B1FE42EF}" type="slidenum">
              <a:rPr lang="en-US" smtClean="0"/>
              <a:t>‹#›</a:t>
            </a:fld>
            <a:endParaRPr lang="en-US"/>
          </a:p>
        </p:txBody>
      </p:sp>
    </p:spTree>
    <p:extLst>
      <p:ext uri="{BB962C8B-B14F-4D97-AF65-F5344CB8AC3E}">
        <p14:creationId xmlns:p14="http://schemas.microsoft.com/office/powerpoint/2010/main" val="247751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842B8AA-8861-4846-B484-9D6B92D59FD4}" type="datetimeFigureOut">
              <a:rPr lang="en-US" smtClean="0">
                <a:solidFill>
                  <a:prstClr val="black">
                    <a:tint val="75000"/>
                  </a:prstClr>
                </a:solidFill>
              </a:rPr>
              <a:pPr defTabSz="457200"/>
              <a:t>10/16/2020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326DEBD-0AB7-8B41-9B98-D7B53C9F6B0E}"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Template Slide.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85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eg"/><Relationship Id="rId7" Type="http://schemas.openxmlformats.org/officeDocument/2006/relationships/diagramLayout" Target="../diagrams/layout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4.jpeg"/><Relationship Id="rId9"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www.healthyalaskans.org/" TargetMode="External"/><Relationship Id="rId5" Type="http://schemas.openxmlformats.org/officeDocument/2006/relationships/image" Target="../media/image3.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8" Type="http://schemas.openxmlformats.org/officeDocument/2006/relationships/hyperlink" Target="mailto:Lisa.mcguire@alaska.gov" TargetMode="External"/><Relationship Id="rId3" Type="http://schemas.openxmlformats.org/officeDocument/2006/relationships/image" Target="../media/image2.jpeg"/><Relationship Id="rId7" Type="http://schemas.openxmlformats.org/officeDocument/2006/relationships/hyperlink" Target="mailto:cadalena@anthc.org"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hyperlink" Target="https://www.healthyalaskans.org/" TargetMode="External"/><Relationship Id="rId4" Type="http://schemas.openxmlformats.org/officeDocument/2006/relationships/image" Target="../media/image4.jpeg"/><Relationship Id="rId9" Type="http://schemas.openxmlformats.org/officeDocument/2006/relationships/hyperlink" Target="mailto:healthyalaskans@alaska.gov" TargetMode="Externa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27464"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sp>
        <p:nvSpPr>
          <p:cNvPr id="6" name="Title 1"/>
          <p:cNvSpPr txBox="1">
            <a:spLocks/>
          </p:cNvSpPr>
          <p:nvPr/>
        </p:nvSpPr>
        <p:spPr>
          <a:xfrm>
            <a:off x="0" y="118681"/>
            <a:ext cx="10077450" cy="175954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dirty="0" smtClean="0">
                <a:solidFill>
                  <a:prstClr val="black"/>
                </a:solidFill>
                <a:latin typeface="+mn-lt"/>
              </a:rPr>
              <a:t>Healthy Alaskans</a:t>
            </a:r>
          </a:p>
          <a:p>
            <a:pPr>
              <a:spcAft>
                <a:spcPts val="600"/>
              </a:spcAft>
            </a:pPr>
            <a:r>
              <a:rPr lang="en-US" sz="3600" i="1" dirty="0" smtClean="0">
                <a:solidFill>
                  <a:prstClr val="black"/>
                </a:solidFill>
                <a:latin typeface="+mn-lt"/>
              </a:rPr>
              <a:t>Celebrating Success, Partnering for Progress</a:t>
            </a:r>
            <a:endParaRPr lang="en-US" sz="3600" i="1" dirty="0">
              <a:solidFill>
                <a:prstClr val="black"/>
              </a:solidFill>
              <a:latin typeface="+mn-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pic>
        <p:nvPicPr>
          <p:cNvPr id="9" name="Picture 8" descr="HSS logo.jpg"/>
          <p:cNvPicPr/>
          <p:nvPr/>
        </p:nvPicPr>
        <p:blipFill>
          <a:blip r:embed="rId5" cstate="print"/>
          <a:stretch>
            <a:fillRect/>
          </a:stretch>
        </p:blipFill>
        <p:spPr>
          <a:xfrm>
            <a:off x="421035" y="5383459"/>
            <a:ext cx="1142999" cy="1142439"/>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6114" y="1878226"/>
            <a:ext cx="3648288" cy="4238912"/>
          </a:xfrm>
          <a:prstGeom prst="rect">
            <a:avLst/>
          </a:prstGeom>
        </p:spPr>
      </p:pic>
      <p:sp>
        <p:nvSpPr>
          <p:cNvPr id="11" name="Title 1"/>
          <p:cNvSpPr txBox="1">
            <a:spLocks/>
          </p:cNvSpPr>
          <p:nvPr/>
        </p:nvSpPr>
        <p:spPr>
          <a:xfrm>
            <a:off x="3289602" y="5984031"/>
            <a:ext cx="3821312" cy="5143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50000"/>
              </a:lnSpc>
              <a:spcAft>
                <a:spcPts val="600"/>
              </a:spcAft>
            </a:pPr>
            <a:r>
              <a:rPr lang="en-US" sz="3200" b="1" dirty="0" smtClean="0">
                <a:solidFill>
                  <a:prstClr val="black"/>
                </a:solidFill>
              </a:rPr>
              <a:t>January 23, 2020</a:t>
            </a:r>
            <a:endParaRPr lang="en-US" sz="3200" b="1" dirty="0">
              <a:solidFill>
                <a:prstClr val="black"/>
              </a:solidFill>
            </a:endParaRPr>
          </a:p>
        </p:txBody>
      </p:sp>
    </p:spTree>
    <p:extLst>
      <p:ext uri="{BB962C8B-B14F-4D97-AF65-F5344CB8AC3E}">
        <p14:creationId xmlns:p14="http://schemas.microsoft.com/office/powerpoint/2010/main" val="1418288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1003" y="377330"/>
            <a:ext cx="9773520" cy="707886"/>
          </a:xfrm>
          <a:prstGeom prst="rect">
            <a:avLst/>
          </a:prstGeom>
          <a:noFill/>
        </p:spPr>
        <p:txBody>
          <a:bodyPr wrap="square" rtlCol="0">
            <a:spAutoFit/>
          </a:bodyPr>
          <a:lstStyle/>
          <a:p>
            <a:pPr algn="ctr"/>
            <a:r>
              <a:rPr lang="en-US" sz="4000" b="1" dirty="0">
                <a:latin typeface="+mj-lt"/>
              </a:rPr>
              <a:t>Healthy Alaskans </a:t>
            </a:r>
            <a:r>
              <a:rPr lang="en-US" sz="4000" b="1" dirty="0" smtClean="0">
                <a:latin typeface="+mj-lt"/>
              </a:rPr>
              <a:t>2020</a:t>
            </a:r>
            <a:endParaRPr lang="en-US" sz="4000" b="1" dirty="0">
              <a:latin typeface="+mj-lt"/>
            </a:endParaRPr>
          </a:p>
        </p:txBody>
      </p:sp>
      <p:sp>
        <p:nvSpPr>
          <p:cNvPr id="3" name="TextBox 2"/>
          <p:cNvSpPr txBox="1"/>
          <p:nvPr/>
        </p:nvSpPr>
        <p:spPr>
          <a:xfrm>
            <a:off x="161002" y="3684408"/>
            <a:ext cx="4277616" cy="461665"/>
          </a:xfrm>
          <a:prstGeom prst="rect">
            <a:avLst/>
          </a:prstGeom>
          <a:noFill/>
        </p:spPr>
        <p:txBody>
          <a:bodyPr wrap="square" rtlCol="0">
            <a:spAutoFit/>
          </a:bodyPr>
          <a:lstStyle/>
          <a:p>
            <a:pPr>
              <a:spcBef>
                <a:spcPts val="1200"/>
              </a:spcBef>
            </a:pPr>
            <a:endParaRPr lang="en-US" sz="2400" dirty="0"/>
          </a:p>
        </p:txBody>
      </p:sp>
      <p:sp>
        <p:nvSpPr>
          <p:cNvPr id="10" name="Content Placeholder 2"/>
          <p:cNvSpPr txBox="1">
            <a:spLocks/>
          </p:cNvSpPr>
          <p:nvPr/>
        </p:nvSpPr>
        <p:spPr>
          <a:xfrm>
            <a:off x="530087" y="1245704"/>
            <a:ext cx="9157251" cy="5280193"/>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cs typeface="Arial" charset="0"/>
              </a:rPr>
              <a:t>Initial NPHII funding </a:t>
            </a:r>
            <a:r>
              <a:rPr lang="en-US" dirty="0" smtClean="0">
                <a:solidFill>
                  <a:srgbClr val="FF0000"/>
                </a:solidFill>
                <a:cs typeface="Arial" charset="0"/>
              </a:rPr>
              <a:t>(which ended prematurely)</a:t>
            </a:r>
          </a:p>
          <a:p>
            <a:pPr marL="457200" indent="-457200" algn="l">
              <a:buFont typeface="Arial" panose="020B0604020202020204" pitchFamily="34" charset="0"/>
              <a:buChar char="•"/>
            </a:pPr>
            <a:r>
              <a:rPr lang="en-US" dirty="0">
                <a:solidFill>
                  <a:srgbClr val="00B050"/>
                </a:solidFill>
                <a:cs typeface="Arial" charset="0"/>
              </a:rPr>
              <a:t>Co-Sponsored </a:t>
            </a:r>
            <a:r>
              <a:rPr lang="en-US" dirty="0" smtClean="0">
                <a:solidFill>
                  <a:srgbClr val="00B050"/>
                </a:solidFill>
                <a:cs typeface="Arial" charset="0"/>
              </a:rPr>
              <a:t>by </a:t>
            </a:r>
            <a:r>
              <a:rPr lang="en-US" dirty="0">
                <a:solidFill>
                  <a:srgbClr val="00B050"/>
                </a:solidFill>
                <a:cs typeface="Arial" charset="0"/>
              </a:rPr>
              <a:t>DHSS and ANTHC</a:t>
            </a:r>
          </a:p>
          <a:p>
            <a:pPr marL="457200" indent="-457200" algn="l">
              <a:buFont typeface="Arial" panose="020B0604020202020204" pitchFamily="34" charset="0"/>
              <a:buChar char="•"/>
            </a:pPr>
            <a:r>
              <a:rPr lang="en-US" dirty="0" smtClean="0">
                <a:solidFill>
                  <a:srgbClr val="00B050"/>
                </a:solidFill>
                <a:cs typeface="Arial" charset="0"/>
              </a:rPr>
              <a:t>25 Leading </a:t>
            </a:r>
            <a:r>
              <a:rPr lang="en-US" dirty="0" smtClean="0">
                <a:solidFill>
                  <a:schemeClr val="tx1"/>
                </a:solidFill>
                <a:cs typeface="Arial" charset="0"/>
              </a:rPr>
              <a:t>Health Indicators</a:t>
            </a:r>
          </a:p>
          <a:p>
            <a:pPr marL="914400" lvl="1" indent="-457200" algn="l">
              <a:buFont typeface="Arial" panose="020B0604020202020204" pitchFamily="34" charset="0"/>
              <a:buChar char="•"/>
            </a:pPr>
            <a:r>
              <a:rPr lang="en-US" dirty="0" smtClean="0">
                <a:solidFill>
                  <a:srgbClr val="00B050"/>
                </a:solidFill>
                <a:cs typeface="Arial" charset="0"/>
              </a:rPr>
              <a:t>No “developmental” objectives</a:t>
            </a:r>
          </a:p>
          <a:p>
            <a:pPr marL="457200" indent="-457200" algn="l">
              <a:buFont typeface="Arial" panose="020B0604020202020204" pitchFamily="34" charset="0"/>
              <a:buChar char="•"/>
            </a:pPr>
            <a:r>
              <a:rPr lang="en-US" dirty="0" smtClean="0">
                <a:solidFill>
                  <a:schemeClr val="tx1"/>
                </a:solidFill>
                <a:cs typeface="Arial" charset="0"/>
              </a:rPr>
              <a:t>Included </a:t>
            </a:r>
            <a:r>
              <a:rPr lang="en-US" dirty="0" smtClean="0">
                <a:solidFill>
                  <a:srgbClr val="00B050"/>
                </a:solidFill>
                <a:cs typeface="Arial" charset="0"/>
              </a:rPr>
              <a:t>strategies </a:t>
            </a:r>
            <a:r>
              <a:rPr lang="en-US" dirty="0" smtClean="0">
                <a:solidFill>
                  <a:schemeClr val="tx1"/>
                </a:solidFill>
                <a:cs typeface="Arial" charset="0"/>
              </a:rPr>
              <a:t>and key </a:t>
            </a:r>
            <a:r>
              <a:rPr lang="en-US" dirty="0" smtClean="0">
                <a:solidFill>
                  <a:srgbClr val="00B050"/>
                </a:solidFill>
                <a:cs typeface="Arial" charset="0"/>
              </a:rPr>
              <a:t>partners</a:t>
            </a:r>
            <a:endParaRPr lang="en-US" dirty="0">
              <a:solidFill>
                <a:srgbClr val="00B050"/>
              </a:solidFill>
              <a:cs typeface="Arial" charset="0"/>
            </a:endParaRPr>
          </a:p>
          <a:p>
            <a:pPr marL="457200" indent="-457200" algn="l">
              <a:buFont typeface="Arial" panose="020B0604020202020204" pitchFamily="34" charset="0"/>
              <a:buChar char="•"/>
            </a:pPr>
            <a:r>
              <a:rPr lang="en-US" dirty="0" smtClean="0">
                <a:solidFill>
                  <a:srgbClr val="00B050"/>
                </a:solidFill>
                <a:cs typeface="Arial" charset="0"/>
              </a:rPr>
              <a:t>Implementation pilot</a:t>
            </a:r>
          </a:p>
          <a:p>
            <a:pPr marL="457200" indent="-457200" algn="l">
              <a:buFont typeface="Arial" panose="020B0604020202020204" pitchFamily="34" charset="0"/>
              <a:buChar char="•"/>
            </a:pPr>
            <a:r>
              <a:rPr lang="en-US" dirty="0" smtClean="0">
                <a:solidFill>
                  <a:srgbClr val="00B050"/>
                </a:solidFill>
                <a:cs typeface="Arial" charset="0"/>
              </a:rPr>
              <a:t>Commitment to monitoring </a:t>
            </a:r>
            <a:r>
              <a:rPr lang="en-US" dirty="0" smtClean="0">
                <a:solidFill>
                  <a:schemeClr val="tx1"/>
                </a:solidFill>
                <a:cs typeface="Arial" charset="0"/>
              </a:rPr>
              <a:t>(IBIS, Scorecards)</a:t>
            </a:r>
          </a:p>
          <a:p>
            <a:pPr marL="457200" indent="-457200" algn="l">
              <a:buFont typeface="Arial" panose="020B0604020202020204" pitchFamily="34" charset="0"/>
              <a:buChar char="•"/>
            </a:pPr>
            <a:r>
              <a:rPr lang="en-US" dirty="0">
                <a:solidFill>
                  <a:srgbClr val="00B050"/>
                </a:solidFill>
                <a:cs typeface="Arial" charset="0"/>
              </a:rPr>
              <a:t>W</a:t>
            </a:r>
            <a:r>
              <a:rPr lang="en-US" dirty="0" smtClean="0">
                <a:solidFill>
                  <a:srgbClr val="00B050"/>
                </a:solidFill>
                <a:cs typeface="Arial" charset="0"/>
              </a:rPr>
              <a:t>eb presence</a:t>
            </a:r>
          </a:p>
          <a:p>
            <a:pPr marL="457200" indent="-457200" algn="l">
              <a:buFont typeface="Arial" panose="020B0604020202020204" pitchFamily="34" charset="0"/>
              <a:buChar char="•"/>
            </a:pPr>
            <a:r>
              <a:rPr lang="en-US" dirty="0">
                <a:solidFill>
                  <a:schemeClr val="tx1"/>
                </a:solidFill>
                <a:cs typeface="Arial" charset="0"/>
              </a:rPr>
              <a:t>County Health Rankings framework</a:t>
            </a:r>
          </a:p>
          <a:p>
            <a:pPr marL="457200" indent="-457200" algn="l">
              <a:buFont typeface="Arial" panose="020B0604020202020204" pitchFamily="34" charset="0"/>
              <a:buChar char="•"/>
            </a:pPr>
            <a:endParaRPr lang="en-US" dirty="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spTree>
    <p:extLst>
      <p:ext uri="{BB962C8B-B14F-4D97-AF65-F5344CB8AC3E}">
        <p14:creationId xmlns:p14="http://schemas.microsoft.com/office/powerpoint/2010/main" val="4181103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7197699" y="5281714"/>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48245" y="5281714"/>
            <a:ext cx="1121658" cy="1121658"/>
          </a:xfrm>
          <a:prstGeom prst="rect">
            <a:avLst/>
          </a:prstGeom>
          <a:solidFill>
            <a:schemeClr val="bg1"/>
          </a:solidFill>
        </p:spPr>
      </p:pic>
      <p:sp>
        <p:nvSpPr>
          <p:cNvPr id="9" name="TextBox 8"/>
          <p:cNvSpPr txBox="1"/>
          <p:nvPr/>
        </p:nvSpPr>
        <p:spPr>
          <a:xfrm>
            <a:off x="6603948" y="273405"/>
            <a:ext cx="3473501" cy="1323439"/>
          </a:xfrm>
          <a:prstGeom prst="rect">
            <a:avLst/>
          </a:prstGeom>
          <a:noFill/>
        </p:spPr>
        <p:txBody>
          <a:bodyPr wrap="square" rtlCol="0">
            <a:spAutoFit/>
          </a:bodyPr>
          <a:lstStyle/>
          <a:p>
            <a:pPr algn="ctr"/>
            <a:r>
              <a:rPr lang="en-US" sz="4000" dirty="0" smtClean="0"/>
              <a:t>County Health Rankings Model</a:t>
            </a:r>
            <a:endParaRPr lang="en-US" sz="4000" dirty="0"/>
          </a:p>
        </p:txBody>
      </p:sp>
      <p:pic>
        <p:nvPicPr>
          <p:cNvPr id="2" name="Picture 1"/>
          <p:cNvPicPr>
            <a:picLocks noChangeAspect="1"/>
          </p:cNvPicPr>
          <p:nvPr/>
        </p:nvPicPr>
        <p:blipFill>
          <a:blip r:embed="rId6"/>
          <a:stretch>
            <a:fillRect/>
          </a:stretch>
        </p:blipFill>
        <p:spPr>
          <a:xfrm>
            <a:off x="335524" y="0"/>
            <a:ext cx="6268425" cy="7040880"/>
          </a:xfrm>
          <a:prstGeom prst="rect">
            <a:avLst/>
          </a:prstGeom>
        </p:spPr>
      </p:pic>
    </p:spTree>
    <p:extLst>
      <p:ext uri="{BB962C8B-B14F-4D97-AF65-F5344CB8AC3E}">
        <p14:creationId xmlns:p14="http://schemas.microsoft.com/office/powerpoint/2010/main" val="2966663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360045" y="5502873"/>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89707" y="5502873"/>
            <a:ext cx="1121658" cy="1121658"/>
          </a:xfrm>
          <a:prstGeom prst="rect">
            <a:avLst/>
          </a:prstGeom>
          <a:solidFill>
            <a:schemeClr val="bg1"/>
          </a:solidFill>
        </p:spPr>
      </p:pic>
      <p:sp>
        <p:nvSpPr>
          <p:cNvPr id="2" name="Title 1"/>
          <p:cNvSpPr>
            <a:spLocks noGrp="1"/>
          </p:cNvSpPr>
          <p:nvPr>
            <p:ph type="title"/>
          </p:nvPr>
        </p:nvSpPr>
        <p:spPr>
          <a:xfrm>
            <a:off x="200025" y="250031"/>
            <a:ext cx="9877425" cy="1325563"/>
          </a:xfrm>
        </p:spPr>
        <p:txBody>
          <a:bodyPr>
            <a:normAutofit/>
          </a:bodyPr>
          <a:lstStyle/>
          <a:p>
            <a:pPr algn="ctr"/>
            <a:r>
              <a:rPr lang="en-US" sz="4000" smtClean="0">
                <a:latin typeface="+mn-lt"/>
              </a:rPr>
              <a:t>What Makes </a:t>
            </a:r>
            <a:r>
              <a:rPr lang="en-US" sz="4000" dirty="0" smtClean="0">
                <a:latin typeface="+mn-lt"/>
              </a:rPr>
              <a:t>HA2020 Unique?</a:t>
            </a:r>
            <a:endParaRPr lang="en-US" sz="4000" dirty="0">
              <a:latin typeface="+mn-lt"/>
            </a:endParaRPr>
          </a:p>
        </p:txBody>
      </p:sp>
      <p:sp>
        <p:nvSpPr>
          <p:cNvPr id="3" name="Content Placeholder 2"/>
          <p:cNvSpPr>
            <a:spLocks noGrp="1"/>
          </p:cNvSpPr>
          <p:nvPr>
            <p:ph idx="1"/>
          </p:nvPr>
        </p:nvSpPr>
        <p:spPr>
          <a:xfrm>
            <a:off x="1213944" y="1825624"/>
            <a:ext cx="8863505" cy="4101307"/>
          </a:xfrm>
        </p:spPr>
        <p:txBody>
          <a:bodyPr>
            <a:normAutofit/>
          </a:bodyPr>
          <a:lstStyle/>
          <a:p>
            <a:r>
              <a:rPr lang="en-US" sz="3200" b="1" dirty="0"/>
              <a:t>Partnership</a:t>
            </a:r>
          </a:p>
          <a:p>
            <a:pPr lvl="1">
              <a:buSzPct val="50000"/>
              <a:buFont typeface="Wingdings" panose="05000000000000000000" pitchFamily="2" charset="2"/>
              <a:buChar char="q"/>
            </a:pPr>
            <a:r>
              <a:rPr lang="en-US" sz="3200" dirty="0" smtClean="0"/>
              <a:t> State </a:t>
            </a:r>
            <a:r>
              <a:rPr lang="en-US" sz="3200" dirty="0"/>
              <a:t>and Tribal Government Partnership</a:t>
            </a:r>
          </a:p>
          <a:p>
            <a:pPr lvl="1">
              <a:buSzPct val="50000"/>
              <a:buFont typeface="Wingdings" panose="05000000000000000000" pitchFamily="2" charset="2"/>
              <a:buChar char="q"/>
            </a:pPr>
            <a:r>
              <a:rPr lang="en-US" sz="3200" dirty="0" smtClean="0"/>
              <a:t> Collective </a:t>
            </a:r>
            <a:r>
              <a:rPr lang="en-US" sz="3200" dirty="0"/>
              <a:t>Impact Model</a:t>
            </a:r>
          </a:p>
          <a:p>
            <a:pPr lvl="1">
              <a:buSzPct val="50000"/>
              <a:buFont typeface="Wingdings" panose="05000000000000000000" pitchFamily="2" charset="2"/>
              <a:buChar char="q"/>
            </a:pPr>
            <a:r>
              <a:rPr lang="en-US" sz="3200" dirty="0" smtClean="0"/>
              <a:t> Collaborative </a:t>
            </a:r>
            <a:r>
              <a:rPr lang="en-US" sz="3200" dirty="0"/>
              <a:t>efforts</a:t>
            </a:r>
          </a:p>
          <a:p>
            <a:r>
              <a:rPr lang="en-US" sz="3200" b="1" dirty="0"/>
              <a:t>Implementation of the plan</a:t>
            </a:r>
          </a:p>
          <a:p>
            <a:pPr lvl="1">
              <a:buSzPct val="50000"/>
              <a:buFont typeface="Wingdings" panose="05000000000000000000" pitchFamily="2" charset="2"/>
              <a:buChar char="q"/>
            </a:pPr>
            <a:r>
              <a:rPr lang="en-US" sz="3200" dirty="0" smtClean="0"/>
              <a:t> Strategies</a:t>
            </a:r>
            <a:r>
              <a:rPr lang="en-US" sz="3200" dirty="0"/>
              <a:t>, Action, </a:t>
            </a:r>
            <a:r>
              <a:rPr lang="en-US" sz="3200" dirty="0" smtClean="0"/>
              <a:t>Key </a:t>
            </a:r>
            <a:r>
              <a:rPr lang="en-US" sz="3200" dirty="0"/>
              <a:t>P</a:t>
            </a:r>
            <a:r>
              <a:rPr lang="en-US" sz="3200" dirty="0" smtClean="0"/>
              <a:t>artners</a:t>
            </a:r>
            <a:endParaRPr lang="en-US" sz="3200" dirty="0"/>
          </a:p>
          <a:p>
            <a:r>
              <a:rPr lang="en-US" sz="3200" b="1" dirty="0"/>
              <a:t>Commitment &amp; Leadership</a:t>
            </a:r>
          </a:p>
          <a:p>
            <a:endParaRPr lang="en-US" sz="3200" dirty="0"/>
          </a:p>
        </p:txBody>
      </p:sp>
    </p:spTree>
    <p:extLst>
      <p:ext uri="{BB962C8B-B14F-4D97-AF65-F5344CB8AC3E}">
        <p14:creationId xmlns:p14="http://schemas.microsoft.com/office/powerpoint/2010/main" val="1101160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sp>
        <p:nvSpPr>
          <p:cNvPr id="9" name="TextBox 8"/>
          <p:cNvSpPr txBox="1"/>
          <p:nvPr/>
        </p:nvSpPr>
        <p:spPr>
          <a:xfrm>
            <a:off x="0" y="158584"/>
            <a:ext cx="10077450" cy="707886"/>
          </a:xfrm>
          <a:prstGeom prst="rect">
            <a:avLst/>
          </a:prstGeom>
          <a:noFill/>
        </p:spPr>
        <p:txBody>
          <a:bodyPr wrap="square" rtlCol="0">
            <a:spAutoFit/>
          </a:bodyPr>
          <a:lstStyle/>
          <a:p>
            <a:pPr algn="ctr"/>
            <a:r>
              <a:rPr lang="en-US" sz="4000" dirty="0" smtClean="0"/>
              <a:t>The Power of Partnership</a:t>
            </a:r>
            <a:endParaRPr lang="en-US" sz="4000" dirty="0"/>
          </a:p>
        </p:txBody>
      </p:sp>
      <p:sp>
        <p:nvSpPr>
          <p:cNvPr id="11" name="Rectangle 10"/>
          <p:cNvSpPr/>
          <p:nvPr/>
        </p:nvSpPr>
        <p:spPr>
          <a:xfrm>
            <a:off x="362130" y="1086609"/>
            <a:ext cx="3837039" cy="830997"/>
          </a:xfrm>
          <a:prstGeom prst="rect">
            <a:avLst/>
          </a:prstGeom>
          <a:noFill/>
        </p:spPr>
        <p:txBody>
          <a:bodyPr wrap="square">
            <a:spAutoFit/>
          </a:bodyPr>
          <a:lstStyle/>
          <a:p>
            <a:r>
              <a:rPr lang="en-US" sz="2400" b="1" dirty="0" smtClean="0">
                <a:solidFill>
                  <a:prstClr val="black"/>
                </a:solidFill>
                <a:latin typeface="Century Gothic"/>
              </a:rPr>
              <a:t>“To Promote </a:t>
            </a:r>
            <a:r>
              <a:rPr lang="en-US" sz="2400" b="1" dirty="0">
                <a:solidFill>
                  <a:prstClr val="black"/>
                </a:solidFill>
                <a:latin typeface="Century Gothic"/>
              </a:rPr>
              <a:t>the Health </a:t>
            </a:r>
          </a:p>
          <a:p>
            <a:r>
              <a:rPr lang="en-US" sz="2400" b="1" dirty="0">
                <a:solidFill>
                  <a:prstClr val="black"/>
                </a:solidFill>
                <a:latin typeface="Century Gothic"/>
              </a:rPr>
              <a:t>of Alaskans”</a:t>
            </a:r>
          </a:p>
        </p:txBody>
      </p:sp>
      <p:sp>
        <p:nvSpPr>
          <p:cNvPr id="12" name="Rectangle 11"/>
          <p:cNvSpPr/>
          <p:nvPr/>
        </p:nvSpPr>
        <p:spPr>
          <a:xfrm>
            <a:off x="6897644" y="4986910"/>
            <a:ext cx="3465660" cy="1569660"/>
          </a:xfrm>
          <a:prstGeom prst="rect">
            <a:avLst/>
          </a:prstGeom>
          <a:noFill/>
        </p:spPr>
        <p:txBody>
          <a:bodyPr wrap="square">
            <a:spAutoFit/>
          </a:bodyPr>
          <a:lstStyle/>
          <a:p>
            <a:r>
              <a:rPr lang="en-US" sz="2400" b="1" dirty="0">
                <a:solidFill>
                  <a:prstClr val="black"/>
                </a:solidFill>
                <a:latin typeface="Century Gothic"/>
              </a:rPr>
              <a:t>“Alaska </a:t>
            </a:r>
            <a:r>
              <a:rPr lang="en-US" sz="2400" b="1" dirty="0" smtClean="0">
                <a:solidFill>
                  <a:prstClr val="black"/>
                </a:solidFill>
                <a:latin typeface="Century Gothic"/>
              </a:rPr>
              <a:t>Native people are </a:t>
            </a:r>
            <a:r>
              <a:rPr lang="en-US" sz="2400" b="1" dirty="0">
                <a:solidFill>
                  <a:prstClr val="black"/>
                </a:solidFill>
                <a:latin typeface="Century Gothic"/>
              </a:rPr>
              <a:t>the </a:t>
            </a:r>
            <a:r>
              <a:rPr lang="en-US" sz="2400" b="1" dirty="0" smtClean="0">
                <a:solidFill>
                  <a:prstClr val="black"/>
                </a:solidFill>
                <a:latin typeface="Century Gothic"/>
              </a:rPr>
              <a:t>healthiest people </a:t>
            </a:r>
            <a:r>
              <a:rPr lang="en-US" sz="2400" b="1" dirty="0">
                <a:solidFill>
                  <a:prstClr val="black"/>
                </a:solidFill>
                <a:latin typeface="Century Gothic"/>
              </a:rPr>
              <a:t>in the </a:t>
            </a:r>
            <a:r>
              <a:rPr lang="en-US" sz="2400" b="1" dirty="0" smtClean="0">
                <a:solidFill>
                  <a:prstClr val="black"/>
                </a:solidFill>
                <a:latin typeface="Century Gothic"/>
              </a:rPr>
              <a:t>world</a:t>
            </a:r>
            <a:r>
              <a:rPr lang="en-US" sz="2400" b="1" dirty="0">
                <a:solidFill>
                  <a:prstClr val="black"/>
                </a:solidFill>
                <a:latin typeface="Century Gothic"/>
              </a:rPr>
              <a:t>”</a:t>
            </a:r>
          </a:p>
        </p:txBody>
      </p:sp>
      <p:pic>
        <p:nvPicPr>
          <p:cNvPr id="6" name="Picture 5"/>
          <p:cNvPicPr>
            <a:picLocks noChangeAspect="1"/>
          </p:cNvPicPr>
          <p:nvPr/>
        </p:nvPicPr>
        <p:blipFill rotWithShape="1">
          <a:blip r:embed="rId4"/>
          <a:srcRect l="33974" t="35907" r="38136" b="23650"/>
          <a:stretch/>
        </p:blipFill>
        <p:spPr>
          <a:xfrm>
            <a:off x="2235389" y="1041401"/>
            <a:ext cx="4662255" cy="5054599"/>
          </a:xfrm>
          <a:prstGeom prst="rect">
            <a:avLst/>
          </a:prstGeom>
        </p:spPr>
      </p:pic>
    </p:spTree>
    <p:extLst>
      <p:ext uri="{BB962C8B-B14F-4D97-AF65-F5344CB8AC3E}">
        <p14:creationId xmlns:p14="http://schemas.microsoft.com/office/powerpoint/2010/main" val="3145166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352155" y="5554909"/>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582296" y="5452039"/>
            <a:ext cx="1121658" cy="1121658"/>
          </a:xfrm>
          <a:prstGeom prst="rect">
            <a:avLst/>
          </a:prstGeom>
          <a:solidFill>
            <a:schemeClr val="bg1"/>
          </a:solidFill>
        </p:spPr>
      </p:pic>
      <p:sp>
        <p:nvSpPr>
          <p:cNvPr id="2" name="TextBox 1"/>
          <p:cNvSpPr txBox="1"/>
          <p:nvPr/>
        </p:nvSpPr>
        <p:spPr>
          <a:xfrm>
            <a:off x="0" y="395577"/>
            <a:ext cx="10077450" cy="769441"/>
          </a:xfrm>
          <a:prstGeom prst="rect">
            <a:avLst/>
          </a:prstGeom>
          <a:noFill/>
        </p:spPr>
        <p:txBody>
          <a:bodyPr wrap="square" rtlCol="0">
            <a:spAutoFit/>
          </a:bodyPr>
          <a:lstStyle/>
          <a:p>
            <a:pPr algn="ctr"/>
            <a:r>
              <a:rPr lang="en-US" sz="4400" dirty="0"/>
              <a:t>Collective Impact Model</a:t>
            </a:r>
          </a:p>
        </p:txBody>
      </p:sp>
      <p:pic>
        <p:nvPicPr>
          <p:cNvPr id="3" name="Picture 2"/>
          <p:cNvPicPr>
            <a:picLocks noChangeAspect="1"/>
          </p:cNvPicPr>
          <p:nvPr/>
        </p:nvPicPr>
        <p:blipFill>
          <a:blip r:embed="rId6"/>
          <a:stretch>
            <a:fillRect/>
          </a:stretch>
        </p:blipFill>
        <p:spPr>
          <a:xfrm>
            <a:off x="1651236" y="1041908"/>
            <a:ext cx="6774978" cy="5221479"/>
          </a:xfrm>
          <a:prstGeom prst="rect">
            <a:avLst/>
          </a:prstGeom>
        </p:spPr>
      </p:pic>
    </p:spTree>
    <p:extLst>
      <p:ext uri="{BB962C8B-B14F-4D97-AF65-F5344CB8AC3E}">
        <p14:creationId xmlns:p14="http://schemas.microsoft.com/office/powerpoint/2010/main" val="3642078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390471" y="5520050"/>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585074" y="5404240"/>
            <a:ext cx="1121658" cy="1121658"/>
          </a:xfrm>
          <a:prstGeom prst="rect">
            <a:avLst/>
          </a:prstGeom>
          <a:solidFill>
            <a:schemeClr val="bg1"/>
          </a:solidFill>
        </p:spPr>
      </p:pic>
      <p:sp>
        <p:nvSpPr>
          <p:cNvPr id="2" name="TextBox 1"/>
          <p:cNvSpPr txBox="1"/>
          <p:nvPr/>
        </p:nvSpPr>
        <p:spPr>
          <a:xfrm>
            <a:off x="161003" y="557603"/>
            <a:ext cx="9773520" cy="707886"/>
          </a:xfrm>
          <a:prstGeom prst="rect">
            <a:avLst/>
          </a:prstGeom>
          <a:noFill/>
        </p:spPr>
        <p:txBody>
          <a:bodyPr wrap="square" rtlCol="0">
            <a:spAutoFit/>
          </a:bodyPr>
          <a:lstStyle/>
          <a:p>
            <a:pPr algn="ctr"/>
            <a:r>
              <a:rPr lang="en-US" sz="4000" dirty="0" smtClean="0"/>
              <a:t>Successes &amp; Lessons </a:t>
            </a:r>
            <a:r>
              <a:rPr lang="en-US" sz="4000" dirty="0"/>
              <a:t>L</a:t>
            </a:r>
            <a:r>
              <a:rPr lang="en-US" sz="4000" dirty="0" smtClean="0"/>
              <a:t>earned</a:t>
            </a:r>
            <a:endParaRPr lang="en-US" sz="4000" dirty="0"/>
          </a:p>
        </p:txBody>
      </p:sp>
      <p:sp>
        <p:nvSpPr>
          <p:cNvPr id="8" name="Content Placeholder 2"/>
          <p:cNvSpPr txBox="1">
            <a:spLocks/>
          </p:cNvSpPr>
          <p:nvPr/>
        </p:nvSpPr>
        <p:spPr>
          <a:xfrm>
            <a:off x="533399" y="1402080"/>
            <a:ext cx="9401123" cy="5123818"/>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sz="2400"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sp>
        <p:nvSpPr>
          <p:cNvPr id="3" name="TextBox 2"/>
          <p:cNvSpPr txBox="1"/>
          <p:nvPr/>
        </p:nvSpPr>
        <p:spPr>
          <a:xfrm>
            <a:off x="161002" y="3684408"/>
            <a:ext cx="4277616" cy="461665"/>
          </a:xfrm>
          <a:prstGeom prst="rect">
            <a:avLst/>
          </a:prstGeom>
          <a:noFill/>
        </p:spPr>
        <p:txBody>
          <a:bodyPr wrap="square" rtlCol="0">
            <a:spAutoFit/>
          </a:bodyPr>
          <a:lstStyle/>
          <a:p>
            <a:pPr>
              <a:spcBef>
                <a:spcPts val="1200"/>
              </a:spcBef>
            </a:pPr>
            <a:endParaRPr lang="en-US" sz="2400" dirty="0"/>
          </a:p>
        </p:txBody>
      </p:sp>
      <p:sp>
        <p:nvSpPr>
          <p:cNvPr id="9" name="Content Placeholder 2"/>
          <p:cNvSpPr txBox="1">
            <a:spLocks/>
          </p:cNvSpPr>
          <p:nvPr/>
        </p:nvSpPr>
        <p:spPr>
          <a:xfrm>
            <a:off x="770695" y="1892614"/>
            <a:ext cx="9401123" cy="5123818"/>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cs typeface="Arial" charset="0"/>
              </a:rPr>
              <a:t>Successes with HA2020 LHIs</a:t>
            </a:r>
          </a:p>
          <a:p>
            <a:pPr marL="457200" indent="-457200" algn="l">
              <a:buFont typeface="Arial" panose="020B0604020202020204" pitchFamily="34" charset="0"/>
              <a:buChar char="•"/>
            </a:pPr>
            <a:r>
              <a:rPr lang="en-US" dirty="0" smtClean="0">
                <a:solidFill>
                  <a:schemeClr val="tx1"/>
                </a:solidFill>
                <a:cs typeface="Arial" charset="0"/>
              </a:rPr>
              <a:t>Evaluation of the HA2020 process</a:t>
            </a: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sz="2400"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spTree>
    <p:extLst>
      <p:ext uri="{BB962C8B-B14F-4D97-AF65-F5344CB8AC3E}">
        <p14:creationId xmlns:p14="http://schemas.microsoft.com/office/powerpoint/2010/main" val="1439798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973" y="51545"/>
            <a:ext cx="10515600" cy="1325563"/>
          </a:xfrm>
        </p:spPr>
        <p:txBody>
          <a:bodyPr/>
          <a:lstStyle/>
          <a:p>
            <a:pPr algn="ctr"/>
            <a:r>
              <a:rPr lang="en-US" sz="3600" dirty="0" smtClean="0">
                <a:latin typeface="+mn-lt"/>
              </a:rPr>
              <a:t>Progress on </a:t>
            </a:r>
            <a:r>
              <a:rPr lang="en-US" sz="3600" dirty="0">
                <a:latin typeface="+mn-lt"/>
              </a:rPr>
              <a:t>meeting HA2020 LHI Targets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32332224"/>
              </p:ext>
            </p:extLst>
          </p:nvPr>
        </p:nvGraphicFramePr>
        <p:xfrm>
          <a:off x="-899160" y="1312965"/>
          <a:ext cx="6869430" cy="5252105"/>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6854190" y="1072308"/>
            <a:ext cx="6030348" cy="5123818"/>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algn="l"/>
            <a:r>
              <a:rPr lang="en-US" u="sng" dirty="0" smtClean="0">
                <a:solidFill>
                  <a:schemeClr val="tx1"/>
                </a:solidFill>
                <a:cs typeface="Arial" charset="0"/>
              </a:rPr>
              <a:t>Met</a:t>
            </a:r>
          </a:p>
          <a:p>
            <a:pPr marL="457200" indent="-457200" algn="l">
              <a:buFont typeface="Arial" panose="020B0604020202020204" pitchFamily="34" charset="0"/>
              <a:buChar char="•"/>
            </a:pPr>
            <a:r>
              <a:rPr lang="en-US" dirty="0" smtClean="0">
                <a:solidFill>
                  <a:schemeClr val="tx1"/>
                </a:solidFill>
                <a:cs typeface="Arial" charset="0"/>
              </a:rPr>
              <a:t>Cancer deaths</a:t>
            </a:r>
          </a:p>
          <a:p>
            <a:pPr marL="457200" indent="-457200" algn="l">
              <a:buFont typeface="Arial" panose="020B0604020202020204" pitchFamily="34" charset="0"/>
              <a:buChar char="•"/>
            </a:pPr>
            <a:r>
              <a:rPr lang="en-US" dirty="0" smtClean="0">
                <a:solidFill>
                  <a:schemeClr val="tx1"/>
                </a:solidFill>
                <a:cs typeface="Arial" charset="0"/>
              </a:rPr>
              <a:t>Teen smoking</a:t>
            </a:r>
          </a:p>
          <a:p>
            <a:pPr marL="457200" indent="-457200" algn="l">
              <a:buFont typeface="Arial" panose="020B0604020202020204" pitchFamily="34" charset="0"/>
              <a:buChar char="•"/>
            </a:pPr>
            <a:r>
              <a:rPr lang="en-US" dirty="0" smtClean="0">
                <a:solidFill>
                  <a:schemeClr val="tx1"/>
                </a:solidFill>
                <a:cs typeface="Arial" charset="0"/>
              </a:rPr>
              <a:t>Binge drinking</a:t>
            </a:r>
          </a:p>
          <a:p>
            <a:pPr marL="457200" indent="-457200" algn="l">
              <a:buFont typeface="Arial" panose="020B0604020202020204" pitchFamily="34" charset="0"/>
              <a:buChar char="•"/>
            </a:pPr>
            <a:r>
              <a:rPr lang="en-US" dirty="0" smtClean="0">
                <a:solidFill>
                  <a:schemeClr val="tx1"/>
                </a:solidFill>
                <a:cs typeface="Arial" charset="0"/>
              </a:rPr>
              <a:t>Education</a:t>
            </a:r>
          </a:p>
          <a:p>
            <a:pPr algn="l"/>
            <a:endParaRPr lang="en-US" sz="1100" dirty="0" smtClean="0">
              <a:solidFill>
                <a:schemeClr val="tx1"/>
              </a:solidFill>
              <a:cs typeface="Arial" charset="0"/>
            </a:endParaRPr>
          </a:p>
          <a:p>
            <a:pPr algn="l"/>
            <a:r>
              <a:rPr lang="en-US" u="sng" dirty="0" smtClean="0">
                <a:solidFill>
                  <a:schemeClr val="tx1"/>
                </a:solidFill>
                <a:cs typeface="Arial" charset="0"/>
              </a:rPr>
              <a:t>Worsening</a:t>
            </a:r>
          </a:p>
          <a:p>
            <a:pPr marL="457200" indent="-457200" algn="l">
              <a:buFont typeface="Arial" panose="020B0604020202020204" pitchFamily="34" charset="0"/>
              <a:buChar char="•"/>
            </a:pPr>
            <a:r>
              <a:rPr lang="en-US" dirty="0" smtClean="0">
                <a:solidFill>
                  <a:schemeClr val="tx1"/>
                </a:solidFill>
                <a:cs typeface="Arial" charset="0"/>
              </a:rPr>
              <a:t>Obesity</a:t>
            </a:r>
          </a:p>
          <a:p>
            <a:pPr marL="457200" indent="-457200" algn="l">
              <a:buFont typeface="Arial" panose="020B0604020202020204" pitchFamily="34" charset="0"/>
              <a:buChar char="•"/>
            </a:pPr>
            <a:r>
              <a:rPr lang="en-US" dirty="0" smtClean="0">
                <a:solidFill>
                  <a:schemeClr val="tx1"/>
                </a:solidFill>
                <a:cs typeface="Arial" charset="0"/>
              </a:rPr>
              <a:t>Suicide</a:t>
            </a:r>
          </a:p>
          <a:p>
            <a:pPr marL="457200" indent="-457200" algn="l">
              <a:buFont typeface="Arial" panose="020B0604020202020204" pitchFamily="34" charset="0"/>
              <a:buChar char="•"/>
            </a:pPr>
            <a:r>
              <a:rPr lang="en-US" dirty="0" smtClean="0">
                <a:solidFill>
                  <a:schemeClr val="tx1"/>
                </a:solidFill>
                <a:cs typeface="Arial" charset="0"/>
              </a:rPr>
              <a:t>Rape</a:t>
            </a:r>
          </a:p>
          <a:p>
            <a:pPr marL="457200" indent="-457200" algn="l">
              <a:buFont typeface="Arial" panose="020B0604020202020204" pitchFamily="34" charset="0"/>
              <a:buChar char="•"/>
            </a:pPr>
            <a:r>
              <a:rPr lang="en-US" dirty="0" smtClean="0">
                <a:solidFill>
                  <a:schemeClr val="tx1"/>
                </a:solidFill>
                <a:cs typeface="Arial" charset="0"/>
              </a:rPr>
              <a:t>Water fluoridation</a:t>
            </a:r>
          </a:p>
          <a:p>
            <a:pPr marL="457200" indent="-457200" algn="l">
              <a:buFont typeface="Arial" panose="020B0604020202020204" pitchFamily="34" charset="0"/>
              <a:buChar char="•"/>
            </a:pPr>
            <a:endParaRPr lang="en-US" u="sng"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sz="2400"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spTree>
    <p:extLst>
      <p:ext uri="{BB962C8B-B14F-4D97-AF65-F5344CB8AC3E}">
        <p14:creationId xmlns:p14="http://schemas.microsoft.com/office/powerpoint/2010/main" val="5688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973" y="51545"/>
            <a:ext cx="10515600" cy="1325563"/>
          </a:xfrm>
        </p:spPr>
        <p:txBody>
          <a:bodyPr/>
          <a:lstStyle/>
          <a:p>
            <a:pPr algn="ctr"/>
            <a:r>
              <a:rPr lang="en-US" sz="3600" dirty="0" smtClean="0">
                <a:latin typeface="+mn-lt"/>
              </a:rPr>
              <a:t>Progress on </a:t>
            </a:r>
            <a:r>
              <a:rPr lang="en-US" sz="3600" dirty="0">
                <a:latin typeface="+mn-lt"/>
              </a:rPr>
              <a:t>meeting HA2020 LHI Targets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49279419"/>
              </p:ext>
            </p:extLst>
          </p:nvPr>
        </p:nvGraphicFramePr>
        <p:xfrm>
          <a:off x="-899160" y="1312965"/>
          <a:ext cx="6869430" cy="5252105"/>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6838950" y="1133268"/>
            <a:ext cx="6030348" cy="5123818"/>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algn="l"/>
            <a:r>
              <a:rPr lang="en-US" sz="2800" u="sng" dirty="0" smtClean="0">
                <a:solidFill>
                  <a:schemeClr val="tx1"/>
                </a:solidFill>
                <a:cs typeface="Arial" charset="0"/>
              </a:rPr>
              <a:t>Met</a:t>
            </a:r>
          </a:p>
          <a:p>
            <a:pPr marL="457200" indent="-457200" algn="l">
              <a:buFont typeface="Arial" panose="020B0604020202020204" pitchFamily="34" charset="0"/>
              <a:buChar char="•"/>
            </a:pPr>
            <a:r>
              <a:rPr lang="en-US" sz="2800" dirty="0" smtClean="0">
                <a:solidFill>
                  <a:schemeClr val="tx1"/>
                </a:solidFill>
                <a:cs typeface="Arial" charset="0"/>
              </a:rPr>
              <a:t>Teen dating violence</a:t>
            </a:r>
          </a:p>
          <a:p>
            <a:pPr marL="457200" indent="-457200" algn="l">
              <a:buFont typeface="Arial" panose="020B0604020202020204" pitchFamily="34" charset="0"/>
              <a:buChar char="•"/>
            </a:pPr>
            <a:r>
              <a:rPr lang="en-US" sz="2800" dirty="0" smtClean="0">
                <a:solidFill>
                  <a:schemeClr val="tx1"/>
                </a:solidFill>
                <a:cs typeface="Arial" charset="0"/>
              </a:rPr>
              <a:t>Teen binge drinking</a:t>
            </a:r>
          </a:p>
          <a:p>
            <a:pPr marL="457200" indent="-457200" algn="l">
              <a:buFont typeface="Arial" panose="020B0604020202020204" pitchFamily="34" charset="0"/>
              <a:buChar char="•"/>
            </a:pPr>
            <a:r>
              <a:rPr lang="en-US" sz="2800" dirty="0" smtClean="0">
                <a:solidFill>
                  <a:schemeClr val="tx1"/>
                </a:solidFill>
                <a:cs typeface="Arial" charset="0"/>
              </a:rPr>
              <a:t>Healthcare access</a:t>
            </a:r>
          </a:p>
          <a:p>
            <a:pPr algn="l"/>
            <a:r>
              <a:rPr lang="en-US" sz="2800" u="sng" dirty="0" smtClean="0">
                <a:solidFill>
                  <a:schemeClr val="tx1"/>
                </a:solidFill>
                <a:cs typeface="Arial" charset="0"/>
              </a:rPr>
              <a:t>Insufficient </a:t>
            </a:r>
            <a:r>
              <a:rPr lang="en-US" sz="2800" u="sng" dirty="0">
                <a:solidFill>
                  <a:schemeClr val="tx1"/>
                </a:solidFill>
                <a:cs typeface="Arial" charset="0"/>
              </a:rPr>
              <a:t>P</a:t>
            </a:r>
            <a:r>
              <a:rPr lang="en-US" sz="2800" u="sng" dirty="0" smtClean="0">
                <a:solidFill>
                  <a:schemeClr val="tx1"/>
                </a:solidFill>
                <a:cs typeface="Arial" charset="0"/>
              </a:rPr>
              <a:t>rogress</a:t>
            </a:r>
          </a:p>
          <a:p>
            <a:pPr marL="457200" indent="-457200" algn="l">
              <a:buFont typeface="Arial" panose="020B0604020202020204" pitchFamily="34" charset="0"/>
              <a:buChar char="•"/>
            </a:pPr>
            <a:r>
              <a:rPr lang="en-US" sz="2800" dirty="0" smtClean="0">
                <a:solidFill>
                  <a:schemeClr val="tx1"/>
                </a:solidFill>
                <a:cs typeface="Arial" charset="0"/>
              </a:rPr>
              <a:t>Prenatal care</a:t>
            </a:r>
          </a:p>
          <a:p>
            <a:pPr marL="457200" indent="-457200" algn="l">
              <a:buFont typeface="Arial" panose="020B0604020202020204" pitchFamily="34" charset="0"/>
              <a:buChar char="•"/>
            </a:pPr>
            <a:r>
              <a:rPr lang="en-US" sz="2800" dirty="0" smtClean="0">
                <a:solidFill>
                  <a:schemeClr val="tx1"/>
                </a:solidFill>
                <a:cs typeface="Arial" charset="0"/>
              </a:rPr>
              <a:t>Cancer</a:t>
            </a:r>
          </a:p>
          <a:p>
            <a:pPr marL="457200" indent="-457200" algn="l">
              <a:buFont typeface="Arial" panose="020B0604020202020204" pitchFamily="34" charset="0"/>
              <a:buChar char="•"/>
            </a:pPr>
            <a:r>
              <a:rPr lang="en-US" sz="2800" dirty="0" smtClean="0">
                <a:solidFill>
                  <a:schemeClr val="tx1"/>
                </a:solidFill>
                <a:cs typeface="Arial" charset="0"/>
              </a:rPr>
              <a:t>Smoking</a:t>
            </a:r>
          </a:p>
          <a:p>
            <a:pPr algn="l"/>
            <a:r>
              <a:rPr lang="en-US" sz="2800" u="sng" dirty="0" smtClean="0">
                <a:solidFill>
                  <a:schemeClr val="tx1"/>
                </a:solidFill>
                <a:cs typeface="Arial" charset="0"/>
              </a:rPr>
              <a:t>Worsening</a:t>
            </a:r>
          </a:p>
          <a:p>
            <a:pPr marL="457200" indent="-457200" algn="l">
              <a:buFont typeface="Arial" panose="020B0604020202020204" pitchFamily="34" charset="0"/>
              <a:buChar char="•"/>
            </a:pPr>
            <a:r>
              <a:rPr lang="en-US" sz="2800" dirty="0" smtClean="0">
                <a:solidFill>
                  <a:schemeClr val="tx1"/>
                </a:solidFill>
                <a:cs typeface="Arial" charset="0"/>
              </a:rPr>
              <a:t>Obesity</a:t>
            </a:r>
          </a:p>
          <a:p>
            <a:pPr marL="457200" indent="-457200" algn="l">
              <a:buFont typeface="Arial" panose="020B0604020202020204" pitchFamily="34" charset="0"/>
              <a:buChar char="•"/>
            </a:pPr>
            <a:r>
              <a:rPr lang="en-US" sz="2800" dirty="0" smtClean="0">
                <a:solidFill>
                  <a:schemeClr val="tx1"/>
                </a:solidFill>
                <a:cs typeface="Arial" charset="0"/>
              </a:rPr>
              <a:t>Suicide (25+)</a:t>
            </a:r>
          </a:p>
          <a:p>
            <a:pPr marL="457200" indent="-457200" algn="l">
              <a:buFont typeface="Arial" panose="020B0604020202020204" pitchFamily="34" charset="0"/>
              <a:buChar char="•"/>
            </a:pPr>
            <a:r>
              <a:rPr lang="en-US" sz="2800" dirty="0" smtClean="0">
                <a:solidFill>
                  <a:schemeClr val="tx1"/>
                </a:solidFill>
                <a:cs typeface="Arial" charset="0"/>
              </a:rPr>
              <a:t>Chlamydia</a:t>
            </a:r>
            <a:endParaRPr lang="en-US" sz="2800" u="sng" dirty="0" smtClean="0">
              <a:solidFill>
                <a:schemeClr val="tx1"/>
              </a:solidFill>
              <a:cs typeface="Arial" charset="0"/>
            </a:endParaRPr>
          </a:p>
          <a:p>
            <a:pPr marL="457200" indent="-457200" algn="l">
              <a:buFont typeface="Arial" panose="020B0604020202020204" pitchFamily="34" charset="0"/>
              <a:buChar char="•"/>
            </a:pPr>
            <a:endParaRPr lang="en-US" sz="2800" dirty="0" smtClean="0">
              <a:solidFill>
                <a:schemeClr val="tx1"/>
              </a:solidFill>
              <a:cs typeface="Arial" charset="0"/>
            </a:endParaRPr>
          </a:p>
          <a:p>
            <a:pPr marL="457200" indent="-457200" algn="l">
              <a:buFont typeface="Arial" panose="020B0604020202020204" pitchFamily="34" charset="0"/>
              <a:buChar char="•"/>
            </a:pPr>
            <a:endParaRPr lang="en-US" sz="2800" dirty="0" smtClean="0">
              <a:solidFill>
                <a:schemeClr val="tx1"/>
              </a:solidFill>
              <a:cs typeface="Arial" charset="0"/>
            </a:endParaRPr>
          </a:p>
          <a:p>
            <a:pPr marL="457200" indent="-457200" algn="l">
              <a:buFont typeface="Arial" panose="020B0604020202020204" pitchFamily="34" charset="0"/>
              <a:buChar char="•"/>
            </a:pPr>
            <a:endParaRPr lang="en-US" sz="2800" dirty="0" smtClean="0">
              <a:solidFill>
                <a:schemeClr val="tx1"/>
              </a:solidFill>
              <a:cs typeface="Arial" charset="0"/>
            </a:endParaRPr>
          </a:p>
          <a:p>
            <a:pPr algn="l">
              <a:buFont typeface="Arial" charset="0"/>
              <a:buNone/>
            </a:pPr>
            <a:endParaRPr lang="en-US" sz="2000" dirty="0" smtClean="0">
              <a:solidFill>
                <a:schemeClr val="tx1"/>
              </a:solidFill>
              <a:cs typeface="Arial" charset="0"/>
            </a:endParaRPr>
          </a:p>
          <a:p>
            <a:pPr algn="l">
              <a:buFont typeface="Arial" charset="0"/>
              <a:buNone/>
            </a:pPr>
            <a:endParaRPr lang="en-US" altLang="en-US" sz="2000" dirty="0" smtClean="0">
              <a:solidFill>
                <a:schemeClr val="tx1"/>
              </a:solidFill>
            </a:endParaRPr>
          </a:p>
          <a:p>
            <a:pPr algn="l"/>
            <a:r>
              <a:rPr lang="en-US" sz="2000" dirty="0" smtClean="0">
                <a:solidFill>
                  <a:schemeClr val="tx1"/>
                </a:solidFill>
              </a:rPr>
              <a:t> </a:t>
            </a:r>
            <a:endParaRPr lang="en-US" sz="2000" dirty="0">
              <a:solidFill>
                <a:schemeClr val="tx1"/>
              </a:solidFill>
            </a:endParaRPr>
          </a:p>
          <a:p>
            <a:pPr algn="l">
              <a:buFont typeface="Arial" charset="0"/>
              <a:buNone/>
            </a:pPr>
            <a:endParaRPr lang="en-US" sz="2000" dirty="0">
              <a:solidFill>
                <a:schemeClr val="tx1"/>
              </a:solidFill>
              <a:cs typeface="Arial" charset="0"/>
            </a:endParaRPr>
          </a:p>
        </p:txBody>
      </p:sp>
    </p:spTree>
    <p:extLst>
      <p:ext uri="{BB962C8B-B14F-4D97-AF65-F5344CB8AC3E}">
        <p14:creationId xmlns:p14="http://schemas.microsoft.com/office/powerpoint/2010/main" val="2239066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1003" y="377330"/>
            <a:ext cx="9773520" cy="646331"/>
          </a:xfrm>
          <a:prstGeom prst="rect">
            <a:avLst/>
          </a:prstGeom>
          <a:noFill/>
        </p:spPr>
        <p:txBody>
          <a:bodyPr wrap="square" rtlCol="0">
            <a:spAutoFit/>
          </a:bodyPr>
          <a:lstStyle/>
          <a:p>
            <a:pPr algn="ctr"/>
            <a:r>
              <a:rPr lang="en-US" sz="3600" dirty="0"/>
              <a:t>Healthy Alaskans </a:t>
            </a:r>
            <a:r>
              <a:rPr lang="en-US" sz="3600" dirty="0" smtClean="0"/>
              <a:t>2020 – Evaluation (2019)</a:t>
            </a:r>
            <a:endParaRPr lang="en-US" sz="3600" dirty="0"/>
          </a:p>
        </p:txBody>
      </p:sp>
      <p:sp>
        <p:nvSpPr>
          <p:cNvPr id="3" name="TextBox 2"/>
          <p:cNvSpPr txBox="1"/>
          <p:nvPr/>
        </p:nvSpPr>
        <p:spPr>
          <a:xfrm>
            <a:off x="161002" y="3684408"/>
            <a:ext cx="4277616" cy="461665"/>
          </a:xfrm>
          <a:prstGeom prst="rect">
            <a:avLst/>
          </a:prstGeom>
          <a:noFill/>
        </p:spPr>
        <p:txBody>
          <a:bodyPr wrap="square" rtlCol="0">
            <a:spAutoFit/>
          </a:bodyPr>
          <a:lstStyle/>
          <a:p>
            <a:pPr>
              <a:spcBef>
                <a:spcPts val="1200"/>
              </a:spcBef>
            </a:pPr>
            <a:endParaRPr lang="en-US" sz="2400" dirty="0"/>
          </a:p>
        </p:txBody>
      </p:sp>
      <p:sp>
        <p:nvSpPr>
          <p:cNvPr id="10" name="Content Placeholder 2"/>
          <p:cNvSpPr txBox="1">
            <a:spLocks/>
          </p:cNvSpPr>
          <p:nvPr/>
        </p:nvSpPr>
        <p:spPr>
          <a:xfrm>
            <a:off x="469137" y="1378827"/>
            <a:ext cx="9157251" cy="5280193"/>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cs typeface="Arial" charset="0"/>
              </a:rPr>
              <a:t>Strengths:</a:t>
            </a:r>
          </a:p>
          <a:p>
            <a:pPr marL="914400" lvl="1" indent="-457200" algn="l">
              <a:buClr>
                <a:srgbClr val="00B050"/>
              </a:buClr>
              <a:buFont typeface="Wingdings" panose="05000000000000000000" pitchFamily="2" charset="2"/>
              <a:buChar char="ü"/>
            </a:pPr>
            <a:r>
              <a:rPr lang="en-US" dirty="0" smtClean="0">
                <a:solidFill>
                  <a:schemeClr val="tx1"/>
                </a:solidFill>
                <a:cs typeface="Arial" charset="0"/>
              </a:rPr>
              <a:t>State – ANTHC Partnership</a:t>
            </a:r>
          </a:p>
          <a:p>
            <a:pPr marL="914400" lvl="1" indent="-457200" algn="l">
              <a:buClr>
                <a:srgbClr val="00B050"/>
              </a:buClr>
              <a:buFont typeface="Wingdings" panose="05000000000000000000" pitchFamily="2" charset="2"/>
              <a:buChar char="ü"/>
            </a:pPr>
            <a:r>
              <a:rPr lang="en-US" dirty="0" smtClean="0">
                <a:solidFill>
                  <a:schemeClr val="tx1"/>
                </a:solidFill>
                <a:cs typeface="Arial" charset="0"/>
              </a:rPr>
              <a:t>Focus on 25 LHIs – clear goals</a:t>
            </a:r>
          </a:p>
          <a:p>
            <a:pPr marL="914400" lvl="1" indent="-457200" algn="l">
              <a:buClr>
                <a:srgbClr val="00B050"/>
              </a:buClr>
              <a:buFont typeface="Wingdings" panose="05000000000000000000" pitchFamily="2" charset="2"/>
              <a:buChar char="ü"/>
            </a:pPr>
            <a:r>
              <a:rPr lang="en-US" dirty="0">
                <a:solidFill>
                  <a:schemeClr val="tx1"/>
                </a:solidFill>
                <a:cs typeface="Arial" charset="0"/>
              </a:rPr>
              <a:t>S</a:t>
            </a:r>
            <a:r>
              <a:rPr lang="en-US" dirty="0" smtClean="0">
                <a:solidFill>
                  <a:schemeClr val="tx1"/>
                </a:solidFill>
                <a:cs typeface="Arial" charset="0"/>
              </a:rPr>
              <a:t>corecards</a:t>
            </a:r>
          </a:p>
          <a:p>
            <a:pPr marL="457200" indent="-457200" algn="l">
              <a:buFont typeface="Arial" panose="020B0604020202020204" pitchFamily="34" charset="0"/>
              <a:buChar char="•"/>
            </a:pPr>
            <a:r>
              <a:rPr lang="en-US" dirty="0" smtClean="0">
                <a:solidFill>
                  <a:schemeClr val="tx1"/>
                </a:solidFill>
                <a:cs typeface="Arial" charset="0"/>
              </a:rPr>
              <a:t>Challenges:</a:t>
            </a:r>
          </a:p>
          <a:p>
            <a:pPr marL="914400" lvl="1" indent="-457200" algn="l">
              <a:buClr>
                <a:srgbClr val="FF0000"/>
              </a:buClr>
              <a:buFont typeface="Wingdings" panose="05000000000000000000" pitchFamily="2" charset="2"/>
              <a:buChar char="v"/>
            </a:pPr>
            <a:r>
              <a:rPr lang="en-US" dirty="0" smtClean="0">
                <a:solidFill>
                  <a:schemeClr val="tx1"/>
                </a:solidFill>
                <a:cs typeface="Arial" charset="0"/>
              </a:rPr>
              <a:t>Many staff transitions, lacking transition plan</a:t>
            </a:r>
          </a:p>
          <a:p>
            <a:pPr marL="914400" lvl="1" indent="-457200" algn="l">
              <a:buClr>
                <a:srgbClr val="FF0000"/>
              </a:buClr>
              <a:buFont typeface="Wingdings" panose="05000000000000000000" pitchFamily="2" charset="2"/>
              <a:buChar char="v"/>
            </a:pPr>
            <a:r>
              <a:rPr lang="en-US" dirty="0" smtClean="0">
                <a:solidFill>
                  <a:schemeClr val="tx1"/>
                </a:solidFill>
                <a:cs typeface="Arial" charset="0"/>
              </a:rPr>
              <a:t>Strategies and actions static</a:t>
            </a:r>
          </a:p>
          <a:p>
            <a:pPr marL="914400" lvl="1" indent="-457200" algn="l">
              <a:buClr>
                <a:srgbClr val="FF0000"/>
              </a:buClr>
              <a:buFont typeface="Wingdings" panose="05000000000000000000" pitchFamily="2" charset="2"/>
              <a:buChar char="v"/>
            </a:pPr>
            <a:r>
              <a:rPr lang="en-US" dirty="0" smtClean="0">
                <a:solidFill>
                  <a:schemeClr val="tx1"/>
                </a:solidFill>
                <a:cs typeface="Arial" charset="0"/>
              </a:rPr>
              <a:t>Lack of funding</a:t>
            </a:r>
          </a:p>
          <a:p>
            <a:pPr marL="914400" lvl="1" indent="-457200" algn="l">
              <a:buClr>
                <a:srgbClr val="FF0000"/>
              </a:buClr>
              <a:buFont typeface="Wingdings" panose="05000000000000000000" pitchFamily="2" charset="2"/>
              <a:buChar char="v"/>
            </a:pPr>
            <a:r>
              <a:rPr lang="en-US" dirty="0" smtClean="0">
                <a:solidFill>
                  <a:schemeClr val="tx1"/>
                </a:solidFill>
                <a:cs typeface="Arial" charset="0"/>
              </a:rPr>
              <a:t>Implementation pilot was limited</a:t>
            </a:r>
            <a:endParaRPr lang="en-US" dirty="0">
              <a:solidFill>
                <a:schemeClr val="tx1"/>
              </a:solidFill>
              <a:cs typeface="Arial" charset="0"/>
            </a:endParaRPr>
          </a:p>
          <a:p>
            <a:pPr algn="l"/>
            <a:endParaRPr lang="en-US" dirty="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pic>
        <p:nvPicPr>
          <p:cNvPr id="6" name="Picture 5"/>
          <p:cNvPicPr>
            <a:picLocks noChangeAspect="1"/>
          </p:cNvPicPr>
          <p:nvPr/>
        </p:nvPicPr>
        <p:blipFill>
          <a:blip r:embed="rId3"/>
          <a:stretch>
            <a:fillRect/>
          </a:stretch>
        </p:blipFill>
        <p:spPr>
          <a:xfrm>
            <a:off x="9372600" y="3429000"/>
            <a:ext cx="2533546" cy="32764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spTree>
    <p:extLst>
      <p:ext uri="{BB962C8B-B14F-4D97-AF65-F5344CB8AC3E}">
        <p14:creationId xmlns:p14="http://schemas.microsoft.com/office/powerpoint/2010/main" val="2719743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96103" y="5383459"/>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2" name="TextBox 1"/>
          <p:cNvSpPr txBox="1"/>
          <p:nvPr/>
        </p:nvSpPr>
        <p:spPr>
          <a:xfrm>
            <a:off x="27548" y="1554480"/>
            <a:ext cx="9906974" cy="1323439"/>
          </a:xfrm>
          <a:prstGeom prst="rect">
            <a:avLst/>
          </a:prstGeom>
          <a:noFill/>
        </p:spPr>
        <p:txBody>
          <a:bodyPr wrap="square" rtlCol="0">
            <a:spAutoFit/>
          </a:bodyPr>
          <a:lstStyle/>
          <a:p>
            <a:pPr algn="ctr"/>
            <a:r>
              <a:rPr lang="en-US" sz="4000" dirty="0" smtClean="0"/>
              <a:t>Healthy Alaskans 2030: </a:t>
            </a:r>
          </a:p>
          <a:p>
            <a:pPr algn="ctr"/>
            <a:r>
              <a:rPr lang="en-US" sz="4000" dirty="0" smtClean="0"/>
              <a:t>Process &amp; Current Status</a:t>
            </a:r>
            <a:endParaRPr lang="en-US" sz="4000" dirty="0"/>
          </a:p>
        </p:txBody>
      </p:sp>
      <p:sp>
        <p:nvSpPr>
          <p:cNvPr id="8" name="Content Placeholder 2"/>
          <p:cNvSpPr txBox="1">
            <a:spLocks/>
          </p:cNvSpPr>
          <p:nvPr/>
        </p:nvSpPr>
        <p:spPr>
          <a:xfrm>
            <a:off x="533399" y="1402080"/>
            <a:ext cx="9401123" cy="5123818"/>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sz="2400"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sp>
        <p:nvSpPr>
          <p:cNvPr id="3" name="TextBox 2"/>
          <p:cNvSpPr txBox="1"/>
          <p:nvPr/>
        </p:nvSpPr>
        <p:spPr>
          <a:xfrm>
            <a:off x="161002" y="3625839"/>
            <a:ext cx="4277616" cy="461665"/>
          </a:xfrm>
          <a:prstGeom prst="rect">
            <a:avLst/>
          </a:prstGeom>
          <a:noFill/>
        </p:spPr>
        <p:txBody>
          <a:bodyPr wrap="square" rtlCol="0">
            <a:spAutoFit/>
          </a:bodyPr>
          <a:lstStyle/>
          <a:p>
            <a:pPr>
              <a:spcBef>
                <a:spcPts val="1200"/>
              </a:spcBef>
            </a:pPr>
            <a:endParaRPr lang="en-US" sz="2400" dirty="0"/>
          </a:p>
        </p:txBody>
      </p:sp>
      <p:sp>
        <p:nvSpPr>
          <p:cNvPr id="9" name="Content Placeholder 2"/>
          <p:cNvSpPr txBox="1">
            <a:spLocks/>
          </p:cNvSpPr>
          <p:nvPr/>
        </p:nvSpPr>
        <p:spPr>
          <a:xfrm>
            <a:off x="685799" y="1554480"/>
            <a:ext cx="9401123" cy="5123818"/>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sz="2400"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spTree>
    <p:extLst>
      <p:ext uri="{BB962C8B-B14F-4D97-AF65-F5344CB8AC3E}">
        <p14:creationId xmlns:p14="http://schemas.microsoft.com/office/powerpoint/2010/main" val="4216208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1422829" y="1018668"/>
            <a:ext cx="1733113" cy="17443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15812" y="1018668"/>
            <a:ext cx="1581012" cy="1581012"/>
          </a:xfrm>
          <a:prstGeom prst="rect">
            <a:avLst/>
          </a:prstGeom>
          <a:solidFill>
            <a:schemeClr val="bg1"/>
          </a:solidFill>
        </p:spPr>
      </p:pic>
      <p:sp>
        <p:nvSpPr>
          <p:cNvPr id="10" name="TextBox 9"/>
          <p:cNvSpPr txBox="1"/>
          <p:nvPr/>
        </p:nvSpPr>
        <p:spPr>
          <a:xfrm>
            <a:off x="5454456" y="2800837"/>
            <a:ext cx="4503725" cy="3847207"/>
          </a:xfrm>
          <a:prstGeom prst="rect">
            <a:avLst/>
          </a:prstGeom>
          <a:noFill/>
        </p:spPr>
        <p:txBody>
          <a:bodyPr wrap="square" rtlCol="0">
            <a:spAutoFit/>
          </a:bodyPr>
          <a:lstStyle/>
          <a:p>
            <a:endParaRPr lang="en-US" sz="1200" dirty="0" smtClean="0"/>
          </a:p>
          <a:p>
            <a:r>
              <a:rPr lang="en-US" sz="2000" b="1" dirty="0" smtClean="0"/>
              <a:t>Cheryl Dalena, HA Co-Chair</a:t>
            </a:r>
            <a:endParaRPr lang="en-US" sz="2000" b="1" dirty="0"/>
          </a:p>
          <a:p>
            <a:r>
              <a:rPr lang="en-US" sz="2000" dirty="0" smtClean="0"/>
              <a:t>Tobacco Program Coordinator</a:t>
            </a:r>
          </a:p>
          <a:p>
            <a:r>
              <a:rPr lang="en-US" sz="2000" dirty="0" smtClean="0"/>
              <a:t>Wellness and Prevention Program</a:t>
            </a:r>
          </a:p>
          <a:p>
            <a:r>
              <a:rPr lang="en-US" sz="2000" dirty="0" smtClean="0"/>
              <a:t>Alaska Native Tribal Health Consortium</a:t>
            </a:r>
            <a:endParaRPr lang="en-US" sz="2000" dirty="0"/>
          </a:p>
          <a:p>
            <a:endParaRPr lang="en-US" sz="2000" b="1" dirty="0"/>
          </a:p>
          <a:p>
            <a:r>
              <a:rPr lang="en-US" sz="2000" b="1" dirty="0" smtClean="0"/>
              <a:t>Dana Diehl, HA Core Team</a:t>
            </a:r>
          </a:p>
          <a:p>
            <a:r>
              <a:rPr lang="en-US" sz="2000" dirty="0" smtClean="0"/>
              <a:t>Wellness and Prevention Director</a:t>
            </a:r>
          </a:p>
          <a:p>
            <a:r>
              <a:rPr lang="en-US" sz="2000" dirty="0" smtClean="0"/>
              <a:t>Community Health Services</a:t>
            </a:r>
          </a:p>
          <a:p>
            <a:r>
              <a:rPr lang="en-US" sz="2000" dirty="0" smtClean="0"/>
              <a:t>Alaska Native Tribal Health Consortium</a:t>
            </a:r>
            <a:endParaRPr lang="en-US" sz="2000" dirty="0"/>
          </a:p>
          <a:p>
            <a:endParaRPr lang="en-US" sz="1200" dirty="0" smtClean="0"/>
          </a:p>
          <a:p>
            <a:endParaRPr lang="en-US" sz="2000" dirty="0" smtClean="0">
              <a:solidFill>
                <a:prstClr val="black"/>
              </a:solidFill>
            </a:endParaRPr>
          </a:p>
          <a:p>
            <a:endParaRPr lang="en-US" sz="2000" dirty="0"/>
          </a:p>
        </p:txBody>
      </p:sp>
      <p:sp>
        <p:nvSpPr>
          <p:cNvPr id="12" name="TextBox 11"/>
          <p:cNvSpPr txBox="1"/>
          <p:nvPr/>
        </p:nvSpPr>
        <p:spPr>
          <a:xfrm>
            <a:off x="471196" y="2802925"/>
            <a:ext cx="4503725" cy="3847207"/>
          </a:xfrm>
          <a:prstGeom prst="rect">
            <a:avLst/>
          </a:prstGeom>
          <a:noFill/>
        </p:spPr>
        <p:txBody>
          <a:bodyPr wrap="square" rtlCol="0">
            <a:spAutoFit/>
          </a:bodyPr>
          <a:lstStyle/>
          <a:p>
            <a:endParaRPr lang="en-US" sz="1200" dirty="0" smtClean="0"/>
          </a:p>
          <a:p>
            <a:r>
              <a:rPr lang="en-US" sz="2000" b="1" dirty="0"/>
              <a:t>Lisa McGuire, </a:t>
            </a:r>
            <a:r>
              <a:rPr lang="en-US" sz="2000" b="1" dirty="0" smtClean="0"/>
              <a:t>MPH, HA Co-Chair</a:t>
            </a:r>
            <a:endParaRPr lang="en-US" sz="2000" b="1" dirty="0"/>
          </a:p>
          <a:p>
            <a:r>
              <a:rPr lang="en-US" sz="2000" dirty="0"/>
              <a:t>Quality &amp; Performance Improvement Manager</a:t>
            </a:r>
          </a:p>
          <a:p>
            <a:r>
              <a:rPr lang="en-US" sz="2000" dirty="0"/>
              <a:t>Director’s Office, Division of Public Health</a:t>
            </a:r>
          </a:p>
          <a:p>
            <a:endParaRPr lang="en-US" sz="2000" b="1" dirty="0"/>
          </a:p>
          <a:p>
            <a:r>
              <a:rPr lang="en-US" sz="2000" b="1" dirty="0" smtClean="0"/>
              <a:t>Andrea </a:t>
            </a:r>
            <a:r>
              <a:rPr lang="en-US" sz="2000" b="1" dirty="0"/>
              <a:t>Fenaughty, </a:t>
            </a:r>
            <a:r>
              <a:rPr lang="en-US" sz="2000" b="1" dirty="0" smtClean="0"/>
              <a:t>PhD, HA Data Team</a:t>
            </a:r>
          </a:p>
          <a:p>
            <a:r>
              <a:rPr lang="en-US" sz="2000" dirty="0" smtClean="0"/>
              <a:t>Deputy Section Chief</a:t>
            </a:r>
          </a:p>
          <a:p>
            <a:r>
              <a:rPr lang="en-US" sz="2000" dirty="0" smtClean="0"/>
              <a:t>Chronic Disease Prevention and Health Promotion, Division of Public Health</a:t>
            </a:r>
            <a:endParaRPr lang="en-US" sz="2000" dirty="0"/>
          </a:p>
          <a:p>
            <a:endParaRPr lang="en-US" sz="1200" dirty="0" smtClean="0"/>
          </a:p>
          <a:p>
            <a:endParaRPr lang="en-US" sz="2000" dirty="0" smtClean="0">
              <a:solidFill>
                <a:prstClr val="black"/>
              </a:solidFill>
            </a:endParaRPr>
          </a:p>
          <a:p>
            <a:endParaRPr lang="en-US" sz="2000" dirty="0"/>
          </a:p>
        </p:txBody>
      </p:sp>
    </p:spTree>
    <p:extLst>
      <p:ext uri="{BB962C8B-B14F-4D97-AF65-F5344CB8AC3E}">
        <p14:creationId xmlns:p14="http://schemas.microsoft.com/office/powerpoint/2010/main" val="3771955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96103" y="5383459"/>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2" name="TextBox 1"/>
          <p:cNvSpPr txBox="1"/>
          <p:nvPr/>
        </p:nvSpPr>
        <p:spPr>
          <a:xfrm>
            <a:off x="142927" y="521126"/>
            <a:ext cx="10077450" cy="646331"/>
          </a:xfrm>
          <a:prstGeom prst="rect">
            <a:avLst/>
          </a:prstGeom>
          <a:noFill/>
        </p:spPr>
        <p:txBody>
          <a:bodyPr wrap="square" rtlCol="0">
            <a:spAutoFit/>
          </a:bodyPr>
          <a:lstStyle/>
          <a:p>
            <a:pPr algn="ctr"/>
            <a:r>
              <a:rPr lang="en-US" sz="3600" dirty="0"/>
              <a:t> </a:t>
            </a:r>
            <a:r>
              <a:rPr lang="en-US" sz="3600" dirty="0" smtClean="0"/>
              <a:t>Healthy Alaskans 2030 Structure</a:t>
            </a:r>
          </a:p>
        </p:txBody>
      </p:sp>
      <p:sp>
        <p:nvSpPr>
          <p:cNvPr id="8" name="Freeform 7"/>
          <p:cNvSpPr/>
          <p:nvPr/>
        </p:nvSpPr>
        <p:spPr>
          <a:xfrm>
            <a:off x="5830957" y="993913"/>
            <a:ext cx="3538335" cy="2610678"/>
          </a:xfrm>
          <a:custGeom>
            <a:avLst/>
            <a:gdLst>
              <a:gd name="connsiteX0" fmla="*/ 0 w 3538335"/>
              <a:gd name="connsiteY0" fmla="*/ 1126435 h 2610678"/>
              <a:gd name="connsiteX1" fmla="*/ 0 w 3538335"/>
              <a:gd name="connsiteY1" fmla="*/ 1126435 h 2610678"/>
              <a:gd name="connsiteX2" fmla="*/ 39756 w 3538335"/>
              <a:gd name="connsiteY2" fmla="*/ 1245704 h 2610678"/>
              <a:gd name="connsiteX3" fmla="*/ 79513 w 3538335"/>
              <a:gd name="connsiteY3" fmla="*/ 1298713 h 2610678"/>
              <a:gd name="connsiteX4" fmla="*/ 119269 w 3538335"/>
              <a:gd name="connsiteY4" fmla="*/ 1364974 h 2610678"/>
              <a:gd name="connsiteX5" fmla="*/ 172278 w 3538335"/>
              <a:gd name="connsiteY5" fmla="*/ 1470991 h 2610678"/>
              <a:gd name="connsiteX6" fmla="*/ 198782 w 3538335"/>
              <a:gd name="connsiteY6" fmla="*/ 1563757 h 2610678"/>
              <a:gd name="connsiteX7" fmla="*/ 251791 w 3538335"/>
              <a:gd name="connsiteY7" fmla="*/ 1656522 h 2610678"/>
              <a:gd name="connsiteX8" fmla="*/ 278295 w 3538335"/>
              <a:gd name="connsiteY8" fmla="*/ 1709530 h 2610678"/>
              <a:gd name="connsiteX9" fmla="*/ 318052 w 3538335"/>
              <a:gd name="connsiteY9" fmla="*/ 1736035 h 2610678"/>
              <a:gd name="connsiteX10" fmla="*/ 384313 w 3538335"/>
              <a:gd name="connsiteY10" fmla="*/ 1828800 h 2610678"/>
              <a:gd name="connsiteX11" fmla="*/ 397565 w 3538335"/>
              <a:gd name="connsiteY11" fmla="*/ 1868557 h 2610678"/>
              <a:gd name="connsiteX12" fmla="*/ 477078 w 3538335"/>
              <a:gd name="connsiteY12" fmla="*/ 1934817 h 2610678"/>
              <a:gd name="connsiteX13" fmla="*/ 543339 w 3538335"/>
              <a:gd name="connsiteY13" fmla="*/ 2054087 h 2610678"/>
              <a:gd name="connsiteX14" fmla="*/ 583095 w 3538335"/>
              <a:gd name="connsiteY14" fmla="*/ 2080591 h 2610678"/>
              <a:gd name="connsiteX15" fmla="*/ 636104 w 3538335"/>
              <a:gd name="connsiteY15" fmla="*/ 2133600 h 2610678"/>
              <a:gd name="connsiteX16" fmla="*/ 689113 w 3538335"/>
              <a:gd name="connsiteY16" fmla="*/ 2186609 h 2610678"/>
              <a:gd name="connsiteX17" fmla="*/ 768626 w 3538335"/>
              <a:gd name="connsiteY17" fmla="*/ 2279374 h 2610678"/>
              <a:gd name="connsiteX18" fmla="*/ 861391 w 3538335"/>
              <a:gd name="connsiteY18" fmla="*/ 2332383 h 2610678"/>
              <a:gd name="connsiteX19" fmla="*/ 887895 w 3538335"/>
              <a:gd name="connsiteY19" fmla="*/ 2372139 h 2610678"/>
              <a:gd name="connsiteX20" fmla="*/ 927652 w 3538335"/>
              <a:gd name="connsiteY20" fmla="*/ 2385391 h 2610678"/>
              <a:gd name="connsiteX21" fmla="*/ 1020417 w 3538335"/>
              <a:gd name="connsiteY21" fmla="*/ 2425148 h 2610678"/>
              <a:gd name="connsiteX22" fmla="*/ 1113182 w 3538335"/>
              <a:gd name="connsiteY22" fmla="*/ 2464904 h 2610678"/>
              <a:gd name="connsiteX23" fmla="*/ 1166191 w 3538335"/>
              <a:gd name="connsiteY23" fmla="*/ 2504661 h 2610678"/>
              <a:gd name="connsiteX24" fmla="*/ 1219200 w 3538335"/>
              <a:gd name="connsiteY24" fmla="*/ 2517913 h 2610678"/>
              <a:gd name="connsiteX25" fmla="*/ 1364973 w 3538335"/>
              <a:gd name="connsiteY25" fmla="*/ 2557670 h 2610678"/>
              <a:gd name="connsiteX26" fmla="*/ 1497495 w 3538335"/>
              <a:gd name="connsiteY26" fmla="*/ 2570922 h 2610678"/>
              <a:gd name="connsiteX27" fmla="*/ 2001078 w 3538335"/>
              <a:gd name="connsiteY27" fmla="*/ 2610678 h 2610678"/>
              <a:gd name="connsiteX28" fmla="*/ 2345634 w 3538335"/>
              <a:gd name="connsiteY28" fmla="*/ 2584174 h 2610678"/>
              <a:gd name="connsiteX29" fmla="*/ 2398643 w 3538335"/>
              <a:gd name="connsiteY29" fmla="*/ 2570922 h 2610678"/>
              <a:gd name="connsiteX30" fmla="*/ 2544417 w 3538335"/>
              <a:gd name="connsiteY30" fmla="*/ 2517913 h 2610678"/>
              <a:gd name="connsiteX31" fmla="*/ 2703443 w 3538335"/>
              <a:gd name="connsiteY31" fmla="*/ 2451652 h 2610678"/>
              <a:gd name="connsiteX32" fmla="*/ 2796208 w 3538335"/>
              <a:gd name="connsiteY32" fmla="*/ 2385391 h 2610678"/>
              <a:gd name="connsiteX33" fmla="*/ 2849217 w 3538335"/>
              <a:gd name="connsiteY33" fmla="*/ 2358887 h 2610678"/>
              <a:gd name="connsiteX34" fmla="*/ 2888973 w 3538335"/>
              <a:gd name="connsiteY34" fmla="*/ 2319130 h 2610678"/>
              <a:gd name="connsiteX35" fmla="*/ 2981739 w 3538335"/>
              <a:gd name="connsiteY35" fmla="*/ 2252870 h 2610678"/>
              <a:gd name="connsiteX36" fmla="*/ 3074504 w 3538335"/>
              <a:gd name="connsiteY36" fmla="*/ 2160104 h 2610678"/>
              <a:gd name="connsiteX37" fmla="*/ 3087756 w 3538335"/>
              <a:gd name="connsiteY37" fmla="*/ 2120348 h 2610678"/>
              <a:gd name="connsiteX38" fmla="*/ 3193773 w 3538335"/>
              <a:gd name="connsiteY38" fmla="*/ 2040835 h 2610678"/>
              <a:gd name="connsiteX39" fmla="*/ 3220278 w 3538335"/>
              <a:gd name="connsiteY39" fmla="*/ 1987826 h 2610678"/>
              <a:gd name="connsiteX40" fmla="*/ 3260034 w 3538335"/>
              <a:gd name="connsiteY40" fmla="*/ 1974574 h 2610678"/>
              <a:gd name="connsiteX41" fmla="*/ 3299791 w 3538335"/>
              <a:gd name="connsiteY41" fmla="*/ 1881809 h 2610678"/>
              <a:gd name="connsiteX42" fmla="*/ 3339547 w 3538335"/>
              <a:gd name="connsiteY42" fmla="*/ 1828800 h 2610678"/>
              <a:gd name="connsiteX43" fmla="*/ 3405808 w 3538335"/>
              <a:gd name="connsiteY43" fmla="*/ 1722783 h 2610678"/>
              <a:gd name="connsiteX44" fmla="*/ 3419060 w 3538335"/>
              <a:gd name="connsiteY44" fmla="*/ 1683026 h 2610678"/>
              <a:gd name="connsiteX45" fmla="*/ 3445565 w 3538335"/>
              <a:gd name="connsiteY45" fmla="*/ 1643270 h 2610678"/>
              <a:gd name="connsiteX46" fmla="*/ 3485321 w 3538335"/>
              <a:gd name="connsiteY46" fmla="*/ 1577009 h 2610678"/>
              <a:gd name="connsiteX47" fmla="*/ 3511826 w 3538335"/>
              <a:gd name="connsiteY47" fmla="*/ 1484244 h 2610678"/>
              <a:gd name="connsiteX48" fmla="*/ 3511826 w 3538335"/>
              <a:gd name="connsiteY48" fmla="*/ 742122 h 2610678"/>
              <a:gd name="connsiteX49" fmla="*/ 3498573 w 3538335"/>
              <a:gd name="connsiteY49" fmla="*/ 689113 h 2610678"/>
              <a:gd name="connsiteX50" fmla="*/ 3445565 w 3538335"/>
              <a:gd name="connsiteY50" fmla="*/ 583096 h 2610678"/>
              <a:gd name="connsiteX51" fmla="*/ 3405808 w 3538335"/>
              <a:gd name="connsiteY51" fmla="*/ 556591 h 2610678"/>
              <a:gd name="connsiteX52" fmla="*/ 3366052 w 3538335"/>
              <a:gd name="connsiteY52" fmla="*/ 490330 h 2610678"/>
              <a:gd name="connsiteX53" fmla="*/ 3246782 w 3538335"/>
              <a:gd name="connsiteY53" fmla="*/ 424070 h 2610678"/>
              <a:gd name="connsiteX54" fmla="*/ 3154017 w 3538335"/>
              <a:gd name="connsiteY54" fmla="*/ 357809 h 2610678"/>
              <a:gd name="connsiteX55" fmla="*/ 3061252 w 3538335"/>
              <a:gd name="connsiteY55" fmla="*/ 318052 h 2610678"/>
              <a:gd name="connsiteX56" fmla="*/ 2955234 w 3538335"/>
              <a:gd name="connsiteY56" fmla="*/ 251791 h 2610678"/>
              <a:gd name="connsiteX57" fmla="*/ 2902226 w 3538335"/>
              <a:gd name="connsiteY57" fmla="*/ 212035 h 2610678"/>
              <a:gd name="connsiteX58" fmla="*/ 2862469 w 3538335"/>
              <a:gd name="connsiteY58" fmla="*/ 198783 h 2610678"/>
              <a:gd name="connsiteX59" fmla="*/ 2756452 w 3538335"/>
              <a:gd name="connsiteY59" fmla="*/ 159026 h 2610678"/>
              <a:gd name="connsiteX60" fmla="*/ 2663686 w 3538335"/>
              <a:gd name="connsiteY60" fmla="*/ 119270 h 2610678"/>
              <a:gd name="connsiteX61" fmla="*/ 2623930 w 3538335"/>
              <a:gd name="connsiteY61" fmla="*/ 92765 h 2610678"/>
              <a:gd name="connsiteX62" fmla="*/ 2584173 w 3538335"/>
              <a:gd name="connsiteY62" fmla="*/ 79513 h 2610678"/>
              <a:gd name="connsiteX63" fmla="*/ 2544417 w 3538335"/>
              <a:gd name="connsiteY63" fmla="*/ 53009 h 2610678"/>
              <a:gd name="connsiteX64" fmla="*/ 2438400 w 3538335"/>
              <a:gd name="connsiteY64" fmla="*/ 26504 h 2610678"/>
              <a:gd name="connsiteX65" fmla="*/ 2345634 w 3538335"/>
              <a:gd name="connsiteY65" fmla="*/ 0 h 2610678"/>
              <a:gd name="connsiteX66" fmla="*/ 2107095 w 3538335"/>
              <a:gd name="connsiteY66" fmla="*/ 13252 h 2610678"/>
              <a:gd name="connsiteX67" fmla="*/ 2001078 w 3538335"/>
              <a:gd name="connsiteY67" fmla="*/ 39757 h 2610678"/>
              <a:gd name="connsiteX68" fmla="*/ 1961321 w 3538335"/>
              <a:gd name="connsiteY68" fmla="*/ 66261 h 2610678"/>
              <a:gd name="connsiteX69" fmla="*/ 1855304 w 3538335"/>
              <a:gd name="connsiteY69" fmla="*/ 92765 h 2610678"/>
              <a:gd name="connsiteX70" fmla="*/ 1802295 w 3538335"/>
              <a:gd name="connsiteY70" fmla="*/ 119270 h 2610678"/>
              <a:gd name="connsiteX71" fmla="*/ 1669773 w 3538335"/>
              <a:gd name="connsiteY71" fmla="*/ 145774 h 2610678"/>
              <a:gd name="connsiteX72" fmla="*/ 1603513 w 3538335"/>
              <a:gd name="connsiteY72" fmla="*/ 172278 h 2610678"/>
              <a:gd name="connsiteX73" fmla="*/ 1524000 w 3538335"/>
              <a:gd name="connsiteY73" fmla="*/ 185530 h 2610678"/>
              <a:gd name="connsiteX74" fmla="*/ 1338469 w 3538335"/>
              <a:gd name="connsiteY74" fmla="*/ 225287 h 2610678"/>
              <a:gd name="connsiteX75" fmla="*/ 1298713 w 3538335"/>
              <a:gd name="connsiteY75" fmla="*/ 251791 h 2610678"/>
              <a:gd name="connsiteX76" fmla="*/ 1245704 w 3538335"/>
              <a:gd name="connsiteY76" fmla="*/ 265044 h 2610678"/>
              <a:gd name="connsiteX77" fmla="*/ 1205947 w 3538335"/>
              <a:gd name="connsiteY77" fmla="*/ 278296 h 2610678"/>
              <a:gd name="connsiteX78" fmla="*/ 1166191 w 3538335"/>
              <a:gd name="connsiteY78" fmla="*/ 304800 h 2610678"/>
              <a:gd name="connsiteX79" fmla="*/ 1113182 w 3538335"/>
              <a:gd name="connsiteY79" fmla="*/ 318052 h 2610678"/>
              <a:gd name="connsiteX80" fmla="*/ 1073426 w 3538335"/>
              <a:gd name="connsiteY80" fmla="*/ 331304 h 2610678"/>
              <a:gd name="connsiteX81" fmla="*/ 993913 w 3538335"/>
              <a:gd name="connsiteY81" fmla="*/ 371061 h 2610678"/>
              <a:gd name="connsiteX82" fmla="*/ 954156 w 3538335"/>
              <a:gd name="connsiteY82" fmla="*/ 397565 h 2610678"/>
              <a:gd name="connsiteX83" fmla="*/ 887895 w 3538335"/>
              <a:gd name="connsiteY83" fmla="*/ 424070 h 2610678"/>
              <a:gd name="connsiteX84" fmla="*/ 808382 w 3538335"/>
              <a:gd name="connsiteY84" fmla="*/ 463826 h 2610678"/>
              <a:gd name="connsiteX85" fmla="*/ 742121 w 3538335"/>
              <a:gd name="connsiteY85" fmla="*/ 516835 h 2610678"/>
              <a:gd name="connsiteX86" fmla="*/ 636104 w 3538335"/>
              <a:gd name="connsiteY86" fmla="*/ 596348 h 2610678"/>
              <a:gd name="connsiteX87" fmla="*/ 543339 w 3538335"/>
              <a:gd name="connsiteY87" fmla="*/ 675861 h 2610678"/>
              <a:gd name="connsiteX88" fmla="*/ 490330 w 3538335"/>
              <a:gd name="connsiteY88" fmla="*/ 728870 h 2610678"/>
              <a:gd name="connsiteX89" fmla="*/ 397565 w 3538335"/>
              <a:gd name="connsiteY89" fmla="*/ 781878 h 2610678"/>
              <a:gd name="connsiteX90" fmla="*/ 371060 w 3538335"/>
              <a:gd name="connsiteY90" fmla="*/ 821635 h 2610678"/>
              <a:gd name="connsiteX91" fmla="*/ 291547 w 3538335"/>
              <a:gd name="connsiteY91" fmla="*/ 848139 h 2610678"/>
              <a:gd name="connsiteX92" fmla="*/ 185530 w 3538335"/>
              <a:gd name="connsiteY92" fmla="*/ 927652 h 2610678"/>
              <a:gd name="connsiteX93" fmla="*/ 145773 w 3538335"/>
              <a:gd name="connsiteY93" fmla="*/ 940904 h 2610678"/>
              <a:gd name="connsiteX94" fmla="*/ 119269 w 3538335"/>
              <a:gd name="connsiteY94" fmla="*/ 967409 h 2610678"/>
              <a:gd name="connsiteX95" fmla="*/ 92765 w 3538335"/>
              <a:gd name="connsiteY95" fmla="*/ 1020417 h 2610678"/>
              <a:gd name="connsiteX96" fmla="*/ 53008 w 3538335"/>
              <a:gd name="connsiteY96" fmla="*/ 1033670 h 2610678"/>
              <a:gd name="connsiteX97" fmla="*/ 0 w 3538335"/>
              <a:gd name="connsiteY97" fmla="*/ 1126435 h 261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538335" h="2610678">
                <a:moveTo>
                  <a:pt x="0" y="1126435"/>
                </a:moveTo>
                <a:lnTo>
                  <a:pt x="0" y="1126435"/>
                </a:lnTo>
                <a:cubicBezTo>
                  <a:pt x="13252" y="1166191"/>
                  <a:pt x="22195" y="1207654"/>
                  <a:pt x="39756" y="1245704"/>
                </a:cubicBezTo>
                <a:cubicBezTo>
                  <a:pt x="49012" y="1265758"/>
                  <a:pt x="67261" y="1280335"/>
                  <a:pt x="79513" y="1298713"/>
                </a:cubicBezTo>
                <a:cubicBezTo>
                  <a:pt x="93801" y="1320145"/>
                  <a:pt x="106017" y="1342887"/>
                  <a:pt x="119269" y="1364974"/>
                </a:cubicBezTo>
                <a:cubicBezTo>
                  <a:pt x="145618" y="1470372"/>
                  <a:pt x="112207" y="1365867"/>
                  <a:pt x="172278" y="1470991"/>
                </a:cubicBezTo>
                <a:cubicBezTo>
                  <a:pt x="183927" y="1491377"/>
                  <a:pt x="191741" y="1544981"/>
                  <a:pt x="198782" y="1563757"/>
                </a:cubicBezTo>
                <a:cubicBezTo>
                  <a:pt x="220625" y="1622006"/>
                  <a:pt x="223828" y="1607588"/>
                  <a:pt x="251791" y="1656522"/>
                </a:cubicBezTo>
                <a:cubicBezTo>
                  <a:pt x="261592" y="1673674"/>
                  <a:pt x="265648" y="1694354"/>
                  <a:pt x="278295" y="1709530"/>
                </a:cubicBezTo>
                <a:cubicBezTo>
                  <a:pt x="288491" y="1721766"/>
                  <a:pt x="304800" y="1727200"/>
                  <a:pt x="318052" y="1736035"/>
                </a:cubicBezTo>
                <a:cubicBezTo>
                  <a:pt x="348973" y="1828800"/>
                  <a:pt x="318052" y="1806713"/>
                  <a:pt x="384313" y="1828800"/>
                </a:cubicBezTo>
                <a:cubicBezTo>
                  <a:pt x="388730" y="1842052"/>
                  <a:pt x="389816" y="1856934"/>
                  <a:pt x="397565" y="1868557"/>
                </a:cubicBezTo>
                <a:cubicBezTo>
                  <a:pt x="417972" y="1899169"/>
                  <a:pt x="447742" y="1915260"/>
                  <a:pt x="477078" y="1934817"/>
                </a:cubicBezTo>
                <a:cubicBezTo>
                  <a:pt x="490888" y="1976247"/>
                  <a:pt x="504280" y="2028047"/>
                  <a:pt x="543339" y="2054087"/>
                </a:cubicBezTo>
                <a:lnTo>
                  <a:pt x="583095" y="2080591"/>
                </a:lnTo>
                <a:cubicBezTo>
                  <a:pt x="618434" y="2186610"/>
                  <a:pt x="565425" y="2062921"/>
                  <a:pt x="636104" y="2133600"/>
                </a:cubicBezTo>
                <a:cubicBezTo>
                  <a:pt x="706783" y="2204279"/>
                  <a:pt x="583094" y="2151270"/>
                  <a:pt x="689113" y="2186609"/>
                </a:cubicBezTo>
                <a:cubicBezTo>
                  <a:pt x="708996" y="2216434"/>
                  <a:pt x="736490" y="2263306"/>
                  <a:pt x="768626" y="2279374"/>
                </a:cubicBezTo>
                <a:cubicBezTo>
                  <a:pt x="835880" y="2313001"/>
                  <a:pt x="805197" y="2294920"/>
                  <a:pt x="861391" y="2332383"/>
                </a:cubicBezTo>
                <a:cubicBezTo>
                  <a:pt x="870226" y="2345635"/>
                  <a:pt x="875458" y="2362190"/>
                  <a:pt x="887895" y="2372139"/>
                </a:cubicBezTo>
                <a:cubicBezTo>
                  <a:pt x="898803" y="2380865"/>
                  <a:pt x="915158" y="2379144"/>
                  <a:pt x="927652" y="2385391"/>
                </a:cubicBezTo>
                <a:cubicBezTo>
                  <a:pt x="1019172" y="2431151"/>
                  <a:pt x="910092" y="2397567"/>
                  <a:pt x="1020417" y="2425148"/>
                </a:cubicBezTo>
                <a:cubicBezTo>
                  <a:pt x="1165128" y="2521622"/>
                  <a:pt x="942029" y="2379328"/>
                  <a:pt x="1113182" y="2464904"/>
                </a:cubicBezTo>
                <a:cubicBezTo>
                  <a:pt x="1132937" y="2474782"/>
                  <a:pt x="1146436" y="2494783"/>
                  <a:pt x="1166191" y="2504661"/>
                </a:cubicBezTo>
                <a:cubicBezTo>
                  <a:pt x="1182482" y="2512806"/>
                  <a:pt x="1201687" y="2512909"/>
                  <a:pt x="1219200" y="2517913"/>
                </a:cubicBezTo>
                <a:cubicBezTo>
                  <a:pt x="1291142" y="2538468"/>
                  <a:pt x="1251588" y="2538772"/>
                  <a:pt x="1364973" y="2557670"/>
                </a:cubicBezTo>
                <a:cubicBezTo>
                  <a:pt x="1408763" y="2564968"/>
                  <a:pt x="1453225" y="2567602"/>
                  <a:pt x="1497495" y="2570922"/>
                </a:cubicBezTo>
                <a:cubicBezTo>
                  <a:pt x="2002780" y="2608818"/>
                  <a:pt x="1743914" y="2578533"/>
                  <a:pt x="2001078" y="2610678"/>
                </a:cubicBezTo>
                <a:cubicBezTo>
                  <a:pt x="2115930" y="2601843"/>
                  <a:pt x="2231014" y="2595636"/>
                  <a:pt x="2345634" y="2584174"/>
                </a:cubicBezTo>
                <a:cubicBezTo>
                  <a:pt x="2363757" y="2582362"/>
                  <a:pt x="2381198" y="2576156"/>
                  <a:pt x="2398643" y="2570922"/>
                </a:cubicBezTo>
                <a:cubicBezTo>
                  <a:pt x="2438399" y="2558995"/>
                  <a:pt x="2505283" y="2535975"/>
                  <a:pt x="2544417" y="2517913"/>
                </a:cubicBezTo>
                <a:cubicBezTo>
                  <a:pt x="2688964" y="2451199"/>
                  <a:pt x="2601851" y="2477049"/>
                  <a:pt x="2703443" y="2451652"/>
                </a:cubicBezTo>
                <a:cubicBezTo>
                  <a:pt x="2726185" y="2434596"/>
                  <a:pt x="2769089" y="2400888"/>
                  <a:pt x="2796208" y="2385391"/>
                </a:cubicBezTo>
                <a:cubicBezTo>
                  <a:pt x="2813360" y="2375590"/>
                  <a:pt x="2831547" y="2367722"/>
                  <a:pt x="2849217" y="2358887"/>
                </a:cubicBezTo>
                <a:cubicBezTo>
                  <a:pt x="2862469" y="2345635"/>
                  <a:pt x="2874575" y="2331128"/>
                  <a:pt x="2888973" y="2319130"/>
                </a:cubicBezTo>
                <a:cubicBezTo>
                  <a:pt x="2975440" y="2247074"/>
                  <a:pt x="2876699" y="2348361"/>
                  <a:pt x="2981739" y="2252870"/>
                </a:cubicBezTo>
                <a:cubicBezTo>
                  <a:pt x="3014097" y="2223454"/>
                  <a:pt x="3074504" y="2160104"/>
                  <a:pt x="3074504" y="2160104"/>
                </a:cubicBezTo>
                <a:cubicBezTo>
                  <a:pt x="3078921" y="2146852"/>
                  <a:pt x="3079637" y="2131715"/>
                  <a:pt x="3087756" y="2120348"/>
                </a:cubicBezTo>
                <a:cubicBezTo>
                  <a:pt x="3124966" y="2068254"/>
                  <a:pt x="3141947" y="2066748"/>
                  <a:pt x="3193773" y="2040835"/>
                </a:cubicBezTo>
                <a:cubicBezTo>
                  <a:pt x="3202608" y="2023165"/>
                  <a:pt x="3206309" y="2001795"/>
                  <a:pt x="3220278" y="1987826"/>
                </a:cubicBezTo>
                <a:cubicBezTo>
                  <a:pt x="3230155" y="1977949"/>
                  <a:pt x="3250157" y="1984451"/>
                  <a:pt x="3260034" y="1974574"/>
                </a:cubicBezTo>
                <a:cubicBezTo>
                  <a:pt x="3295079" y="1939529"/>
                  <a:pt x="3278671" y="1918770"/>
                  <a:pt x="3299791" y="1881809"/>
                </a:cubicBezTo>
                <a:cubicBezTo>
                  <a:pt x="3310749" y="1862632"/>
                  <a:pt x="3327295" y="1847177"/>
                  <a:pt x="3339547" y="1828800"/>
                </a:cubicBezTo>
                <a:cubicBezTo>
                  <a:pt x="3362663" y="1794126"/>
                  <a:pt x="3405808" y="1722783"/>
                  <a:pt x="3405808" y="1722783"/>
                </a:cubicBezTo>
                <a:cubicBezTo>
                  <a:pt x="3410225" y="1709531"/>
                  <a:pt x="3412813" y="1695520"/>
                  <a:pt x="3419060" y="1683026"/>
                </a:cubicBezTo>
                <a:cubicBezTo>
                  <a:pt x="3426183" y="1668780"/>
                  <a:pt x="3437124" y="1656776"/>
                  <a:pt x="3445565" y="1643270"/>
                </a:cubicBezTo>
                <a:cubicBezTo>
                  <a:pt x="3459217" y="1621428"/>
                  <a:pt x="3473802" y="1600047"/>
                  <a:pt x="3485321" y="1577009"/>
                </a:cubicBezTo>
                <a:cubicBezTo>
                  <a:pt x="3494825" y="1558001"/>
                  <a:pt x="3507581" y="1501223"/>
                  <a:pt x="3511826" y="1484244"/>
                </a:cubicBezTo>
                <a:cubicBezTo>
                  <a:pt x="3540240" y="1043816"/>
                  <a:pt x="3553489" y="1144860"/>
                  <a:pt x="3511826" y="742122"/>
                </a:cubicBezTo>
                <a:cubicBezTo>
                  <a:pt x="3509952" y="724005"/>
                  <a:pt x="3504333" y="706392"/>
                  <a:pt x="3498573" y="689113"/>
                </a:cubicBezTo>
                <a:cubicBezTo>
                  <a:pt x="3489082" y="660639"/>
                  <a:pt x="3469914" y="607445"/>
                  <a:pt x="3445565" y="583096"/>
                </a:cubicBezTo>
                <a:cubicBezTo>
                  <a:pt x="3434303" y="571834"/>
                  <a:pt x="3419060" y="565426"/>
                  <a:pt x="3405808" y="556591"/>
                </a:cubicBezTo>
                <a:cubicBezTo>
                  <a:pt x="3392556" y="534504"/>
                  <a:pt x="3383013" y="509715"/>
                  <a:pt x="3366052" y="490330"/>
                </a:cubicBezTo>
                <a:cubicBezTo>
                  <a:pt x="3325505" y="443991"/>
                  <a:pt x="3299631" y="450495"/>
                  <a:pt x="3246782" y="424070"/>
                </a:cubicBezTo>
                <a:cubicBezTo>
                  <a:pt x="3218762" y="410060"/>
                  <a:pt x="3178008" y="372804"/>
                  <a:pt x="3154017" y="357809"/>
                </a:cubicBezTo>
                <a:cubicBezTo>
                  <a:pt x="2970822" y="243313"/>
                  <a:pt x="3202968" y="395352"/>
                  <a:pt x="3061252" y="318052"/>
                </a:cubicBezTo>
                <a:cubicBezTo>
                  <a:pt x="3024667" y="298096"/>
                  <a:pt x="2988573" y="276795"/>
                  <a:pt x="2955234" y="251791"/>
                </a:cubicBezTo>
                <a:cubicBezTo>
                  <a:pt x="2937565" y="238539"/>
                  <a:pt x="2921403" y="222993"/>
                  <a:pt x="2902226" y="212035"/>
                </a:cubicBezTo>
                <a:cubicBezTo>
                  <a:pt x="2890097" y="205104"/>
                  <a:pt x="2875309" y="204286"/>
                  <a:pt x="2862469" y="198783"/>
                </a:cubicBezTo>
                <a:cubicBezTo>
                  <a:pt x="2765447" y="157202"/>
                  <a:pt x="2854184" y="183459"/>
                  <a:pt x="2756452" y="159026"/>
                </a:cubicBezTo>
                <a:cubicBezTo>
                  <a:pt x="2656633" y="92482"/>
                  <a:pt x="2783500" y="170620"/>
                  <a:pt x="2663686" y="119270"/>
                </a:cubicBezTo>
                <a:cubicBezTo>
                  <a:pt x="2649047" y="112996"/>
                  <a:pt x="2638176" y="99888"/>
                  <a:pt x="2623930" y="92765"/>
                </a:cubicBezTo>
                <a:cubicBezTo>
                  <a:pt x="2611436" y="86518"/>
                  <a:pt x="2597425" y="83930"/>
                  <a:pt x="2584173" y="79513"/>
                </a:cubicBezTo>
                <a:cubicBezTo>
                  <a:pt x="2570921" y="70678"/>
                  <a:pt x="2559385" y="58452"/>
                  <a:pt x="2544417" y="53009"/>
                </a:cubicBezTo>
                <a:cubicBezTo>
                  <a:pt x="2510184" y="40560"/>
                  <a:pt x="2473425" y="36511"/>
                  <a:pt x="2438400" y="26504"/>
                </a:cubicBezTo>
                <a:lnTo>
                  <a:pt x="2345634" y="0"/>
                </a:lnTo>
                <a:cubicBezTo>
                  <a:pt x="2266121" y="4417"/>
                  <a:pt x="2186206" y="4124"/>
                  <a:pt x="2107095" y="13252"/>
                </a:cubicBezTo>
                <a:cubicBezTo>
                  <a:pt x="2070908" y="17427"/>
                  <a:pt x="2001078" y="39757"/>
                  <a:pt x="2001078" y="39757"/>
                </a:cubicBezTo>
                <a:cubicBezTo>
                  <a:pt x="1987826" y="48592"/>
                  <a:pt x="1976289" y="60818"/>
                  <a:pt x="1961321" y="66261"/>
                </a:cubicBezTo>
                <a:cubicBezTo>
                  <a:pt x="1927087" y="78709"/>
                  <a:pt x="1855304" y="92765"/>
                  <a:pt x="1855304" y="92765"/>
                </a:cubicBezTo>
                <a:cubicBezTo>
                  <a:pt x="1837634" y="101600"/>
                  <a:pt x="1821217" y="113593"/>
                  <a:pt x="1802295" y="119270"/>
                </a:cubicBezTo>
                <a:cubicBezTo>
                  <a:pt x="1606527" y="178001"/>
                  <a:pt x="1815474" y="97207"/>
                  <a:pt x="1669773" y="145774"/>
                </a:cubicBezTo>
                <a:cubicBezTo>
                  <a:pt x="1647206" y="153296"/>
                  <a:pt x="1626463" y="166019"/>
                  <a:pt x="1603513" y="172278"/>
                </a:cubicBezTo>
                <a:cubicBezTo>
                  <a:pt x="1577590" y="179348"/>
                  <a:pt x="1550273" y="179900"/>
                  <a:pt x="1524000" y="185530"/>
                </a:cubicBezTo>
                <a:cubicBezTo>
                  <a:pt x="1292851" y="235062"/>
                  <a:pt x="1526986" y="193868"/>
                  <a:pt x="1338469" y="225287"/>
                </a:cubicBezTo>
                <a:cubicBezTo>
                  <a:pt x="1325217" y="234122"/>
                  <a:pt x="1313352" y="245517"/>
                  <a:pt x="1298713" y="251791"/>
                </a:cubicBezTo>
                <a:cubicBezTo>
                  <a:pt x="1281972" y="258966"/>
                  <a:pt x="1263217" y="260040"/>
                  <a:pt x="1245704" y="265044"/>
                </a:cubicBezTo>
                <a:cubicBezTo>
                  <a:pt x="1232272" y="268882"/>
                  <a:pt x="1219199" y="273879"/>
                  <a:pt x="1205947" y="278296"/>
                </a:cubicBezTo>
                <a:cubicBezTo>
                  <a:pt x="1192695" y="287131"/>
                  <a:pt x="1180830" y="298526"/>
                  <a:pt x="1166191" y="304800"/>
                </a:cubicBezTo>
                <a:cubicBezTo>
                  <a:pt x="1149450" y="311975"/>
                  <a:pt x="1130695" y="313048"/>
                  <a:pt x="1113182" y="318052"/>
                </a:cubicBezTo>
                <a:cubicBezTo>
                  <a:pt x="1099751" y="321889"/>
                  <a:pt x="1086678" y="326887"/>
                  <a:pt x="1073426" y="331304"/>
                </a:cubicBezTo>
                <a:cubicBezTo>
                  <a:pt x="959495" y="407259"/>
                  <a:pt x="1103638" y="316199"/>
                  <a:pt x="993913" y="371061"/>
                </a:cubicBezTo>
                <a:cubicBezTo>
                  <a:pt x="979667" y="378184"/>
                  <a:pt x="968402" y="390442"/>
                  <a:pt x="954156" y="397565"/>
                </a:cubicBezTo>
                <a:cubicBezTo>
                  <a:pt x="932879" y="408204"/>
                  <a:pt x="909172" y="413431"/>
                  <a:pt x="887895" y="424070"/>
                </a:cubicBezTo>
                <a:cubicBezTo>
                  <a:pt x="785142" y="475447"/>
                  <a:pt x="908307" y="430518"/>
                  <a:pt x="808382" y="463826"/>
                </a:cubicBezTo>
                <a:cubicBezTo>
                  <a:pt x="780255" y="548210"/>
                  <a:pt x="820568" y="464537"/>
                  <a:pt x="742121" y="516835"/>
                </a:cubicBezTo>
                <a:cubicBezTo>
                  <a:pt x="589843" y="618353"/>
                  <a:pt x="739543" y="561868"/>
                  <a:pt x="636104" y="596348"/>
                </a:cubicBezTo>
                <a:cubicBezTo>
                  <a:pt x="583148" y="675782"/>
                  <a:pt x="642929" y="598402"/>
                  <a:pt x="543339" y="675861"/>
                </a:cubicBezTo>
                <a:cubicBezTo>
                  <a:pt x="523614" y="691203"/>
                  <a:pt x="512681" y="717695"/>
                  <a:pt x="490330" y="728870"/>
                </a:cubicBezTo>
                <a:cubicBezTo>
                  <a:pt x="423075" y="762497"/>
                  <a:pt x="453758" y="744416"/>
                  <a:pt x="397565" y="781878"/>
                </a:cubicBezTo>
                <a:cubicBezTo>
                  <a:pt x="388730" y="795130"/>
                  <a:pt x="384566" y="813194"/>
                  <a:pt x="371060" y="821635"/>
                </a:cubicBezTo>
                <a:cubicBezTo>
                  <a:pt x="347369" y="836442"/>
                  <a:pt x="291547" y="848139"/>
                  <a:pt x="291547" y="848139"/>
                </a:cubicBezTo>
                <a:cubicBezTo>
                  <a:pt x="260151" y="879536"/>
                  <a:pt x="230488" y="912667"/>
                  <a:pt x="185530" y="927652"/>
                </a:cubicBezTo>
                <a:lnTo>
                  <a:pt x="145773" y="940904"/>
                </a:lnTo>
                <a:cubicBezTo>
                  <a:pt x="136938" y="949739"/>
                  <a:pt x="126200" y="957013"/>
                  <a:pt x="119269" y="967409"/>
                </a:cubicBezTo>
                <a:cubicBezTo>
                  <a:pt x="108311" y="983846"/>
                  <a:pt x="106734" y="1006448"/>
                  <a:pt x="92765" y="1020417"/>
                </a:cubicBezTo>
                <a:cubicBezTo>
                  <a:pt x="82887" y="1030295"/>
                  <a:pt x="66260" y="1029252"/>
                  <a:pt x="53008" y="1033670"/>
                </a:cubicBezTo>
                <a:cubicBezTo>
                  <a:pt x="36962" y="1081807"/>
                  <a:pt x="8835" y="1110974"/>
                  <a:pt x="0" y="11264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4"/>
          <p:cNvGraphicFramePr>
            <a:graphicFrameLocks/>
          </p:cNvGraphicFramePr>
          <p:nvPr>
            <p:extLst>
              <p:ext uri="{D42A27DB-BD31-4B8C-83A1-F6EECF244321}">
                <p14:modId xmlns:p14="http://schemas.microsoft.com/office/powerpoint/2010/main" val="933317225"/>
              </p:ext>
            </p:extLst>
          </p:nvPr>
        </p:nvGraphicFramePr>
        <p:xfrm>
          <a:off x="1266092" y="1320922"/>
          <a:ext cx="7624689" cy="52049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37835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96103" y="5383459"/>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2" name="TextBox 1"/>
          <p:cNvSpPr txBox="1"/>
          <p:nvPr/>
        </p:nvSpPr>
        <p:spPr>
          <a:xfrm>
            <a:off x="161003" y="377330"/>
            <a:ext cx="9773520" cy="707886"/>
          </a:xfrm>
          <a:prstGeom prst="rect">
            <a:avLst/>
          </a:prstGeom>
          <a:noFill/>
        </p:spPr>
        <p:txBody>
          <a:bodyPr wrap="square" rtlCol="0">
            <a:spAutoFit/>
          </a:bodyPr>
          <a:lstStyle/>
          <a:p>
            <a:pPr algn="ctr"/>
            <a:r>
              <a:rPr lang="en-US" sz="4000" dirty="0" smtClean="0"/>
              <a:t>Healthy Alaskans 2030</a:t>
            </a:r>
            <a:endParaRPr lang="en-US" sz="4000" dirty="0"/>
          </a:p>
        </p:txBody>
      </p:sp>
      <p:sp>
        <p:nvSpPr>
          <p:cNvPr id="8" name="Content Placeholder 2"/>
          <p:cNvSpPr txBox="1">
            <a:spLocks/>
          </p:cNvSpPr>
          <p:nvPr/>
        </p:nvSpPr>
        <p:spPr>
          <a:xfrm>
            <a:off x="533400" y="1402080"/>
            <a:ext cx="4815840" cy="4388998"/>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algn="l">
              <a:buFont typeface="Arial" charset="0"/>
              <a:buNone/>
            </a:pPr>
            <a:r>
              <a:rPr lang="en-US" b="1" dirty="0" smtClean="0">
                <a:solidFill>
                  <a:schemeClr val="tx1"/>
                </a:solidFill>
                <a:cs typeface="Arial" charset="0"/>
              </a:rPr>
              <a:t>Vision: </a:t>
            </a:r>
            <a:r>
              <a:rPr lang="en-US" dirty="0" smtClean="0">
                <a:solidFill>
                  <a:schemeClr val="tx1"/>
                </a:solidFill>
                <a:cs typeface="Arial" charset="0"/>
              </a:rPr>
              <a:t>Healthy Alaskans </a:t>
            </a:r>
            <a:br>
              <a:rPr lang="en-US" dirty="0" smtClean="0">
                <a:solidFill>
                  <a:schemeClr val="tx1"/>
                </a:solidFill>
                <a:cs typeface="Arial" charset="0"/>
              </a:rPr>
            </a:br>
            <a:r>
              <a:rPr lang="en-US" dirty="0" smtClean="0">
                <a:solidFill>
                  <a:schemeClr val="tx1"/>
                </a:solidFill>
                <a:cs typeface="Arial" charset="0"/>
              </a:rPr>
              <a:t>in Healthy Communities</a:t>
            </a:r>
          </a:p>
          <a:p>
            <a:pPr algn="l">
              <a:buFont typeface="Arial" charset="0"/>
              <a:buNone/>
            </a:pPr>
            <a:endParaRPr lang="en-US" b="1" dirty="0">
              <a:solidFill>
                <a:schemeClr val="tx1"/>
              </a:solidFill>
              <a:cs typeface="Arial" charset="0"/>
            </a:endParaRPr>
          </a:p>
          <a:p>
            <a:pPr algn="l">
              <a:buFont typeface="Arial" charset="0"/>
              <a:buNone/>
            </a:pPr>
            <a:r>
              <a:rPr lang="en-US" b="1" dirty="0" smtClean="0">
                <a:solidFill>
                  <a:schemeClr val="tx1"/>
                </a:solidFill>
                <a:cs typeface="Arial" charset="0"/>
              </a:rPr>
              <a:t>Mission: </a:t>
            </a:r>
            <a:r>
              <a:rPr lang="en-US" dirty="0" smtClean="0">
                <a:solidFill>
                  <a:schemeClr val="tx1"/>
                </a:solidFill>
                <a:cs typeface="Arial" charset="0"/>
              </a:rPr>
              <a:t>Provide a framework and foster partnerships to optimize health for all Alaskans and their communities</a:t>
            </a:r>
          </a:p>
          <a:p>
            <a:pPr algn="l">
              <a:buFont typeface="Arial" charset="0"/>
              <a:buNone/>
            </a:pPr>
            <a:endParaRPr lang="en-US" sz="2400"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pic>
        <p:nvPicPr>
          <p:cNvPr id="9" name="Content Placeholder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35094" y="1569882"/>
            <a:ext cx="3945203" cy="3322158"/>
          </a:xfrm>
          <a:prstGeom prst="rect">
            <a:avLst/>
          </a:prstGeom>
          <a:ln>
            <a:noFill/>
          </a:ln>
          <a:effectLst>
            <a:outerShdw blurRad="190500" algn="tl" rotWithShape="0">
              <a:srgbClr val="000000">
                <a:alpha val="70000"/>
              </a:srgbClr>
            </a:outerShdw>
          </a:effectLst>
        </p:spPr>
      </p:pic>
      <p:sp>
        <p:nvSpPr>
          <p:cNvPr id="3" name="TextBox 2"/>
          <p:cNvSpPr txBox="1"/>
          <p:nvPr/>
        </p:nvSpPr>
        <p:spPr>
          <a:xfrm>
            <a:off x="161002" y="3684408"/>
            <a:ext cx="4277616" cy="461665"/>
          </a:xfrm>
          <a:prstGeom prst="rect">
            <a:avLst/>
          </a:prstGeom>
          <a:noFill/>
        </p:spPr>
        <p:txBody>
          <a:bodyPr wrap="square" rtlCol="0">
            <a:spAutoFit/>
          </a:bodyPr>
          <a:lstStyle/>
          <a:p>
            <a:pPr>
              <a:spcBef>
                <a:spcPts val="1200"/>
              </a:spcBef>
            </a:pPr>
            <a:endParaRPr lang="en-US" sz="2400" dirty="0"/>
          </a:p>
        </p:txBody>
      </p:sp>
    </p:spTree>
    <p:extLst>
      <p:ext uri="{BB962C8B-B14F-4D97-AF65-F5344CB8AC3E}">
        <p14:creationId xmlns:p14="http://schemas.microsoft.com/office/powerpoint/2010/main" val="2128693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96103" y="5383459"/>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2" name="TextBox 1"/>
          <p:cNvSpPr txBox="1"/>
          <p:nvPr/>
        </p:nvSpPr>
        <p:spPr>
          <a:xfrm>
            <a:off x="1624166" y="1697891"/>
            <a:ext cx="4670336" cy="4401205"/>
          </a:xfrm>
          <a:prstGeom prst="rect">
            <a:avLst/>
          </a:prstGeom>
          <a:noFill/>
        </p:spPr>
        <p:txBody>
          <a:bodyPr wrap="square" rtlCol="0">
            <a:spAutoFit/>
          </a:bodyPr>
          <a:lstStyle/>
          <a:p>
            <a:pPr marL="457200" indent="-457200">
              <a:spcBef>
                <a:spcPts val="1200"/>
              </a:spcBef>
              <a:buFont typeface="Arial" pitchFamily="34" charset="0"/>
              <a:buChar char="•"/>
            </a:pPr>
            <a:r>
              <a:rPr lang="en-US" altLang="en-US" sz="2400" dirty="0"/>
              <a:t>Strong partnerships with mutual accountability</a:t>
            </a:r>
          </a:p>
          <a:p>
            <a:pPr marL="457200" indent="-457200">
              <a:spcBef>
                <a:spcPts val="1200"/>
              </a:spcBef>
              <a:buFont typeface="Arial" pitchFamily="34" charset="0"/>
              <a:buChar char="•"/>
            </a:pPr>
            <a:r>
              <a:rPr lang="en-US" altLang="en-US" sz="2400" dirty="0"/>
              <a:t>Health Equity</a:t>
            </a:r>
          </a:p>
          <a:p>
            <a:pPr marL="457200" indent="-457200">
              <a:spcBef>
                <a:spcPts val="1200"/>
              </a:spcBef>
              <a:buFont typeface="Arial" pitchFamily="34" charset="0"/>
              <a:buChar char="•"/>
            </a:pPr>
            <a:r>
              <a:rPr lang="en-US" altLang="en-US" sz="2400" dirty="0"/>
              <a:t>Quality of life across the </a:t>
            </a:r>
            <a:r>
              <a:rPr lang="en-US" altLang="en-US" sz="2400" dirty="0" smtClean="0"/>
              <a:t>lifespan</a:t>
            </a:r>
          </a:p>
          <a:p>
            <a:pPr marL="457200" indent="-457200">
              <a:spcBef>
                <a:spcPts val="1200"/>
              </a:spcBef>
              <a:buFont typeface="Arial" pitchFamily="34" charset="0"/>
              <a:buChar char="•"/>
            </a:pPr>
            <a:r>
              <a:rPr lang="en-US" altLang="en-US" sz="2400" dirty="0"/>
              <a:t>Using the best scientific research and data, and local knowledge from our diverse cultures</a:t>
            </a:r>
          </a:p>
          <a:p>
            <a:pPr marL="457200" indent="-457200">
              <a:spcBef>
                <a:spcPts val="1200"/>
              </a:spcBef>
              <a:buFont typeface="Arial" pitchFamily="34" charset="0"/>
              <a:buChar char="•"/>
            </a:pPr>
            <a:r>
              <a:rPr lang="en-US" altLang="en-US" sz="2400" dirty="0"/>
              <a:t>Strengthening communities &amp; empowering </a:t>
            </a:r>
            <a:r>
              <a:rPr lang="en-US" altLang="en-US" sz="2400" dirty="0" smtClean="0"/>
              <a:t>individuals</a:t>
            </a:r>
            <a:endParaRPr lang="en-US" altLang="en-US" sz="2400" dirty="0"/>
          </a:p>
        </p:txBody>
      </p:sp>
      <p:sp>
        <p:nvSpPr>
          <p:cNvPr id="3" name="TextBox 2"/>
          <p:cNvSpPr txBox="1"/>
          <p:nvPr/>
        </p:nvSpPr>
        <p:spPr>
          <a:xfrm>
            <a:off x="1" y="464931"/>
            <a:ext cx="10077450" cy="646331"/>
          </a:xfrm>
          <a:prstGeom prst="rect">
            <a:avLst/>
          </a:prstGeom>
          <a:noFill/>
        </p:spPr>
        <p:txBody>
          <a:bodyPr wrap="square" rtlCol="0">
            <a:spAutoFit/>
          </a:bodyPr>
          <a:lstStyle/>
          <a:p>
            <a:pPr algn="ctr"/>
            <a:r>
              <a:rPr lang="en-US" sz="3600" dirty="0"/>
              <a:t>Healthy Alaskans 2030</a:t>
            </a:r>
          </a:p>
        </p:txBody>
      </p:sp>
      <p:sp>
        <p:nvSpPr>
          <p:cNvPr id="8" name="TextBox 7"/>
          <p:cNvSpPr txBox="1"/>
          <p:nvPr/>
        </p:nvSpPr>
        <p:spPr>
          <a:xfrm>
            <a:off x="106680" y="1051560"/>
            <a:ext cx="9970769" cy="584775"/>
          </a:xfrm>
          <a:prstGeom prst="rect">
            <a:avLst/>
          </a:prstGeom>
          <a:noFill/>
        </p:spPr>
        <p:txBody>
          <a:bodyPr wrap="square" rtlCol="0">
            <a:spAutoFit/>
          </a:bodyPr>
          <a:lstStyle/>
          <a:p>
            <a:pPr algn="ctr"/>
            <a:r>
              <a:rPr lang="en-US" sz="3200" dirty="0" smtClean="0"/>
              <a:t>Guiding Principles</a:t>
            </a:r>
            <a:endParaRPr lang="en-US" sz="3200" dirty="0"/>
          </a:p>
        </p:txBody>
      </p:sp>
      <p:pic>
        <p:nvPicPr>
          <p:cNvPr id="9" name="Picture 8"/>
          <p:cNvPicPr>
            <a:picLocks noChangeAspect="1"/>
          </p:cNvPicPr>
          <p:nvPr/>
        </p:nvPicPr>
        <p:blipFill>
          <a:blip r:embed="rId6"/>
          <a:stretch>
            <a:fillRect/>
          </a:stretch>
        </p:blipFill>
        <p:spPr>
          <a:xfrm>
            <a:off x="6791125" y="1814030"/>
            <a:ext cx="2604637" cy="3412514"/>
          </a:xfrm>
          <a:prstGeom prst="rect">
            <a:avLst/>
          </a:prstGeom>
        </p:spPr>
      </p:pic>
    </p:spTree>
    <p:extLst>
      <p:ext uri="{BB962C8B-B14F-4D97-AF65-F5344CB8AC3E}">
        <p14:creationId xmlns:p14="http://schemas.microsoft.com/office/powerpoint/2010/main" val="3128688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96103" y="5383459"/>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2" name="TextBox 1"/>
          <p:cNvSpPr txBox="1"/>
          <p:nvPr/>
        </p:nvSpPr>
        <p:spPr>
          <a:xfrm>
            <a:off x="18076" y="189362"/>
            <a:ext cx="9773520" cy="707886"/>
          </a:xfrm>
          <a:prstGeom prst="rect">
            <a:avLst/>
          </a:prstGeom>
          <a:noFill/>
        </p:spPr>
        <p:txBody>
          <a:bodyPr wrap="square" rtlCol="0">
            <a:spAutoFit/>
          </a:bodyPr>
          <a:lstStyle/>
          <a:p>
            <a:pPr algn="ctr"/>
            <a:r>
              <a:rPr lang="en-US" sz="4000" dirty="0" smtClean="0"/>
              <a:t>Development of  HA2030</a:t>
            </a:r>
            <a:endParaRPr lang="en-US" sz="4000" dirty="0"/>
          </a:p>
        </p:txBody>
      </p:sp>
      <p:sp>
        <p:nvSpPr>
          <p:cNvPr id="8" name="Content Placeholder 2"/>
          <p:cNvSpPr txBox="1">
            <a:spLocks/>
          </p:cNvSpPr>
          <p:nvPr/>
        </p:nvSpPr>
        <p:spPr>
          <a:xfrm>
            <a:off x="616226" y="1043174"/>
            <a:ext cx="8865704" cy="5123818"/>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cs typeface="Arial" charset="0"/>
              </a:rPr>
              <a:t>Assessment</a:t>
            </a:r>
          </a:p>
          <a:p>
            <a:pPr marL="914400" lvl="1" indent="-457200" algn="l">
              <a:buFont typeface="Arial" panose="020B0604020202020204" pitchFamily="34" charset="0"/>
              <a:buChar char="•"/>
            </a:pPr>
            <a:r>
              <a:rPr lang="en-US" sz="3200" dirty="0" smtClean="0">
                <a:solidFill>
                  <a:schemeClr val="tx1"/>
                </a:solidFill>
                <a:cs typeface="Arial" charset="0"/>
              </a:rPr>
              <a:t>State Health Assessment</a:t>
            </a:r>
          </a:p>
          <a:p>
            <a:pPr marL="1371600" lvl="2" indent="-457200" algn="l">
              <a:buFont typeface="Arial" panose="020B0604020202020204" pitchFamily="34" charset="0"/>
              <a:buChar char="•"/>
            </a:pPr>
            <a:r>
              <a:rPr lang="en-US" sz="3200" dirty="0" smtClean="0">
                <a:solidFill>
                  <a:schemeClr val="tx1"/>
                </a:solidFill>
                <a:cs typeface="Arial" charset="0"/>
              </a:rPr>
              <a:t>Quantitative &amp; Qualitative</a:t>
            </a:r>
          </a:p>
          <a:p>
            <a:pPr marL="914400" lvl="1" indent="-457200" algn="l">
              <a:buFont typeface="Arial" panose="020B0604020202020204" pitchFamily="34" charset="0"/>
              <a:buChar char="•"/>
            </a:pPr>
            <a:r>
              <a:rPr lang="en-US" sz="3200" dirty="0" smtClean="0">
                <a:solidFill>
                  <a:schemeClr val="tx1"/>
                </a:solidFill>
                <a:cs typeface="Arial" charset="0"/>
              </a:rPr>
              <a:t>Community Capacity Review</a:t>
            </a:r>
          </a:p>
          <a:p>
            <a:pPr marL="914400" lvl="1" indent="-457200" algn="l">
              <a:buFont typeface="Arial" panose="020B0604020202020204" pitchFamily="34" charset="0"/>
              <a:buChar char="•"/>
            </a:pPr>
            <a:r>
              <a:rPr lang="en-US" sz="3200" dirty="0" smtClean="0">
                <a:solidFill>
                  <a:schemeClr val="tx1"/>
                </a:solidFill>
                <a:cs typeface="Arial" charset="0"/>
              </a:rPr>
              <a:t>HA2020 Evaluation</a:t>
            </a: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sz="2400"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pic>
        <p:nvPicPr>
          <p:cNvPr id="9" name="Picture 8"/>
          <p:cNvPicPr>
            <a:picLocks noChangeAspect="1"/>
          </p:cNvPicPr>
          <p:nvPr/>
        </p:nvPicPr>
        <p:blipFill>
          <a:blip r:embed="rId6"/>
          <a:stretch>
            <a:fillRect/>
          </a:stretch>
        </p:blipFill>
        <p:spPr>
          <a:xfrm>
            <a:off x="2852452" y="3808287"/>
            <a:ext cx="2052384" cy="2714964"/>
          </a:xfrm>
          <a:prstGeom prst="rect">
            <a:avLst/>
          </a:prstGeom>
        </p:spPr>
      </p:pic>
      <p:pic>
        <p:nvPicPr>
          <p:cNvPr id="10" name="Picture 9"/>
          <p:cNvPicPr>
            <a:picLocks noChangeAspect="1"/>
          </p:cNvPicPr>
          <p:nvPr/>
        </p:nvPicPr>
        <p:blipFill>
          <a:blip r:embed="rId7"/>
          <a:stretch>
            <a:fillRect/>
          </a:stretch>
        </p:blipFill>
        <p:spPr>
          <a:xfrm>
            <a:off x="5348787" y="3810934"/>
            <a:ext cx="2046184" cy="2714964"/>
          </a:xfrm>
          <a:prstGeom prst="rect">
            <a:avLst/>
          </a:prstGeom>
        </p:spPr>
      </p:pic>
    </p:spTree>
    <p:extLst>
      <p:ext uri="{BB962C8B-B14F-4D97-AF65-F5344CB8AC3E}">
        <p14:creationId xmlns:p14="http://schemas.microsoft.com/office/powerpoint/2010/main" val="90409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96103" y="5383459"/>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2" name="TextBox 1"/>
          <p:cNvSpPr txBox="1"/>
          <p:nvPr/>
        </p:nvSpPr>
        <p:spPr>
          <a:xfrm>
            <a:off x="142927" y="293863"/>
            <a:ext cx="10077450" cy="707886"/>
          </a:xfrm>
          <a:prstGeom prst="rect">
            <a:avLst/>
          </a:prstGeom>
          <a:noFill/>
        </p:spPr>
        <p:txBody>
          <a:bodyPr wrap="square" rtlCol="0">
            <a:spAutoFit/>
          </a:bodyPr>
          <a:lstStyle/>
          <a:p>
            <a:pPr algn="ctr"/>
            <a:r>
              <a:rPr lang="en-US" sz="4000" dirty="0">
                <a:cs typeface="Arial" pitchFamily="34" charset="0"/>
              </a:rPr>
              <a:t>HA2030 Indicator Selection Process</a:t>
            </a:r>
            <a:endParaRPr lang="en-US" sz="4000" dirty="0"/>
          </a:p>
        </p:txBody>
      </p:sp>
      <p:sp>
        <p:nvSpPr>
          <p:cNvPr id="8" name="Content Placeholder 2"/>
          <p:cNvSpPr txBox="1">
            <a:spLocks/>
          </p:cNvSpPr>
          <p:nvPr/>
        </p:nvSpPr>
        <p:spPr>
          <a:xfrm>
            <a:off x="533399" y="1402080"/>
            <a:ext cx="9401123" cy="5123818"/>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algn="l"/>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sz="2400"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sp>
        <p:nvSpPr>
          <p:cNvPr id="3" name="TextBox 2"/>
          <p:cNvSpPr txBox="1"/>
          <p:nvPr/>
        </p:nvSpPr>
        <p:spPr>
          <a:xfrm>
            <a:off x="208757" y="3733156"/>
            <a:ext cx="4277616" cy="461665"/>
          </a:xfrm>
          <a:prstGeom prst="rect">
            <a:avLst/>
          </a:prstGeom>
          <a:noFill/>
        </p:spPr>
        <p:txBody>
          <a:bodyPr wrap="square" rtlCol="0">
            <a:spAutoFit/>
          </a:bodyPr>
          <a:lstStyle/>
          <a:p>
            <a:pPr>
              <a:spcBef>
                <a:spcPts val="1200"/>
              </a:spcBef>
            </a:pPr>
            <a:endParaRPr lang="en-US" sz="2400" dirty="0"/>
          </a:p>
        </p:txBody>
      </p:sp>
      <p:sp>
        <p:nvSpPr>
          <p:cNvPr id="10" name="Rectangle 9"/>
          <p:cNvSpPr/>
          <p:nvPr/>
        </p:nvSpPr>
        <p:spPr>
          <a:xfrm>
            <a:off x="823230" y="1136142"/>
            <a:ext cx="4557635" cy="4401205"/>
          </a:xfrm>
          <a:prstGeom prst="rect">
            <a:avLst/>
          </a:prstGeom>
        </p:spPr>
        <p:txBody>
          <a:bodyPr wrap="square">
            <a:spAutoFit/>
          </a:bodyPr>
          <a:lstStyle/>
          <a:p>
            <a:r>
              <a:rPr lang="en-US" sz="2800" b="1" dirty="0" smtClean="0"/>
              <a:t>Considerations:</a:t>
            </a:r>
            <a:endParaRPr lang="en-US" sz="2800" b="1" dirty="0"/>
          </a:p>
          <a:p>
            <a:pPr marL="285750" indent="-285750">
              <a:buFont typeface="Arial" panose="020B0604020202020204" pitchFamily="34" charset="0"/>
              <a:buChar char="•"/>
            </a:pPr>
            <a:r>
              <a:rPr lang="en-US" sz="2800" dirty="0"/>
              <a:t>State Health Assessment</a:t>
            </a:r>
          </a:p>
          <a:p>
            <a:pPr marL="285750" indent="-285750">
              <a:buFont typeface="Arial" panose="020B0604020202020204" pitchFamily="34" charset="0"/>
              <a:buChar char="•"/>
            </a:pPr>
            <a:r>
              <a:rPr lang="en-US" sz="2800" dirty="0" smtClean="0"/>
              <a:t>Community </a:t>
            </a:r>
            <a:r>
              <a:rPr lang="en-US" sz="2800" dirty="0"/>
              <a:t>Capacity </a:t>
            </a:r>
            <a:r>
              <a:rPr lang="en-US" sz="2800" dirty="0" smtClean="0"/>
              <a:t>Review</a:t>
            </a:r>
          </a:p>
          <a:p>
            <a:pPr marL="285750" indent="-285750">
              <a:buFont typeface="Arial" panose="020B0604020202020204" pitchFamily="34" charset="0"/>
              <a:buChar char="•"/>
            </a:pPr>
            <a:r>
              <a:rPr lang="en-US" sz="2800" dirty="0" smtClean="0"/>
              <a:t>Evaluation/Lessons Learned</a:t>
            </a:r>
          </a:p>
          <a:p>
            <a:pPr marL="285750" indent="-285750">
              <a:buFont typeface="Arial" panose="020B0604020202020204" pitchFamily="34" charset="0"/>
              <a:buChar char="•"/>
            </a:pPr>
            <a:r>
              <a:rPr lang="en-US" sz="2800" dirty="0" smtClean="0"/>
              <a:t>Framework</a:t>
            </a:r>
            <a:endParaRPr lang="en-US" sz="2800" dirty="0"/>
          </a:p>
          <a:p>
            <a:pPr marL="285750" indent="-285750">
              <a:buFont typeface="Arial" panose="020B0604020202020204" pitchFamily="34" charset="0"/>
              <a:buChar char="•"/>
            </a:pPr>
            <a:r>
              <a:rPr lang="en-US" sz="2800" dirty="0" smtClean="0"/>
              <a:t>Data </a:t>
            </a:r>
            <a:r>
              <a:rPr lang="en-US" sz="2800" dirty="0"/>
              <a:t>trends</a:t>
            </a:r>
          </a:p>
          <a:p>
            <a:pPr marL="285750" indent="-285750">
              <a:buFont typeface="Arial" panose="020B0604020202020204" pitchFamily="34" charset="0"/>
              <a:buChar char="•"/>
            </a:pPr>
            <a:r>
              <a:rPr lang="en-US" sz="2800" dirty="0"/>
              <a:t>HA2020 </a:t>
            </a:r>
            <a:r>
              <a:rPr lang="en-US" sz="2800" dirty="0" smtClean="0"/>
              <a:t>scorecards</a:t>
            </a:r>
          </a:p>
          <a:p>
            <a:pPr marL="285750" indent="-285750">
              <a:buFont typeface="Arial" panose="020B0604020202020204" pitchFamily="34" charset="0"/>
              <a:buChar char="•"/>
            </a:pPr>
            <a:r>
              <a:rPr lang="en-US" sz="2800" dirty="0" smtClean="0"/>
              <a:t>Advisory Team recommendations</a:t>
            </a:r>
            <a:endParaRPr lang="en-US" sz="2800" dirty="0"/>
          </a:p>
        </p:txBody>
      </p:sp>
      <p:sp>
        <p:nvSpPr>
          <p:cNvPr id="12" name="TextBox 11"/>
          <p:cNvSpPr txBox="1"/>
          <p:nvPr/>
        </p:nvSpPr>
        <p:spPr>
          <a:xfrm>
            <a:off x="5380865" y="1136142"/>
            <a:ext cx="4120896" cy="4247317"/>
          </a:xfrm>
          <a:prstGeom prst="rect">
            <a:avLst/>
          </a:prstGeom>
          <a:noFill/>
        </p:spPr>
        <p:txBody>
          <a:bodyPr wrap="square" rtlCol="0">
            <a:spAutoFit/>
          </a:bodyPr>
          <a:lstStyle/>
          <a:p>
            <a:r>
              <a:rPr lang="en-US" sz="2800" b="1" dirty="0" smtClean="0"/>
              <a:t>Criteria:</a:t>
            </a:r>
          </a:p>
          <a:p>
            <a:pPr marL="514350" indent="-514350">
              <a:buFont typeface="Arial" panose="020B0604020202020204" pitchFamily="34" charset="0"/>
              <a:buChar char="•"/>
            </a:pPr>
            <a:r>
              <a:rPr lang="en-US" sz="2800" dirty="0"/>
              <a:t>Important </a:t>
            </a:r>
            <a:endParaRPr lang="en-US" sz="2800" dirty="0" smtClean="0"/>
          </a:p>
          <a:p>
            <a:pPr marL="514350" indent="-514350">
              <a:buFont typeface="Arial" panose="020B0604020202020204" pitchFamily="34" charset="0"/>
              <a:buChar char="•"/>
            </a:pPr>
            <a:r>
              <a:rPr lang="en-US" sz="2800" dirty="0" smtClean="0"/>
              <a:t>Actionable, relevant</a:t>
            </a:r>
            <a:endParaRPr lang="en-US" sz="2800" dirty="0"/>
          </a:p>
          <a:p>
            <a:pPr marL="514350" indent="-514350">
              <a:buFont typeface="Arial" panose="020B0604020202020204" pitchFamily="34" charset="0"/>
              <a:buChar char="•"/>
            </a:pPr>
            <a:r>
              <a:rPr lang="en-US" sz="2800" dirty="0"/>
              <a:t>Comprehensive </a:t>
            </a:r>
            <a:endParaRPr lang="en-US" sz="2800" dirty="0" smtClean="0"/>
          </a:p>
          <a:p>
            <a:pPr marL="971550" lvl="1" indent="-514350">
              <a:buFont typeface="Arial" panose="020B0604020202020204" pitchFamily="34" charset="0"/>
              <a:buChar char="•"/>
            </a:pPr>
            <a:r>
              <a:rPr lang="en-US" sz="2800" dirty="0"/>
              <a:t>U</a:t>
            </a:r>
            <a:r>
              <a:rPr lang="en-US" sz="2800" dirty="0" smtClean="0"/>
              <a:t>pstream </a:t>
            </a:r>
          </a:p>
          <a:p>
            <a:pPr marL="971550" lvl="1" indent="-514350">
              <a:buFont typeface="Arial" panose="020B0604020202020204" pitchFamily="34" charset="0"/>
              <a:buChar char="•"/>
            </a:pPr>
            <a:r>
              <a:rPr lang="en-US" sz="2800" dirty="0" smtClean="0"/>
              <a:t>Lifespan</a:t>
            </a:r>
            <a:endParaRPr lang="en-US" sz="2800" dirty="0"/>
          </a:p>
          <a:p>
            <a:pPr marL="514350" indent="-514350">
              <a:buFont typeface="Arial" panose="020B0604020202020204" pitchFamily="34" charset="0"/>
              <a:buChar char="•"/>
            </a:pPr>
            <a:r>
              <a:rPr lang="en-US" sz="2800" dirty="0" smtClean="0"/>
              <a:t>Available</a:t>
            </a:r>
            <a:r>
              <a:rPr lang="en-US" sz="2800" dirty="0"/>
              <a:t>, valid, and reliable </a:t>
            </a:r>
            <a:r>
              <a:rPr lang="en-US" sz="2800" dirty="0" smtClean="0"/>
              <a:t>data</a:t>
            </a:r>
          </a:p>
          <a:p>
            <a:pPr lvl="1" indent="-514350">
              <a:buFont typeface="Arial" panose="020B0604020202020204" pitchFamily="34" charset="0"/>
              <a:buChar char="•"/>
            </a:pPr>
            <a:r>
              <a:rPr lang="en-US" sz="2800" dirty="0" smtClean="0"/>
              <a:t>AK/US </a:t>
            </a:r>
            <a:r>
              <a:rPr lang="en-US" sz="2800" dirty="0"/>
              <a:t>comparison</a:t>
            </a:r>
          </a:p>
          <a:p>
            <a:endParaRPr lang="en-US" dirty="0"/>
          </a:p>
        </p:txBody>
      </p:sp>
    </p:spTree>
    <p:extLst>
      <p:ext uri="{BB962C8B-B14F-4D97-AF65-F5344CB8AC3E}">
        <p14:creationId xmlns:p14="http://schemas.microsoft.com/office/powerpoint/2010/main" val="2108196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4078130713"/>
              </p:ext>
            </p:extLst>
          </p:nvPr>
        </p:nvGraphicFramePr>
        <p:xfrm>
          <a:off x="3238947" y="3642174"/>
          <a:ext cx="6096000" cy="3784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2047676" y="61319"/>
            <a:ext cx="8451850" cy="600075"/>
          </a:xfrm>
          <a:solidFill>
            <a:schemeClr val="bg1"/>
          </a:solidFill>
        </p:spPr>
        <p:txBody>
          <a:bodyPr>
            <a:noAutofit/>
          </a:bodyPr>
          <a:lstStyle/>
          <a:p>
            <a:pPr algn="ctr"/>
            <a:r>
              <a:rPr lang="en-US" sz="3200" dirty="0">
                <a:latin typeface="+mn-lt"/>
                <a:cs typeface="Arial" pitchFamily="34" charset="0"/>
              </a:rPr>
              <a:t>HA2030 Indicator Selection Process</a:t>
            </a:r>
          </a:p>
        </p:txBody>
      </p:sp>
      <p:grpSp>
        <p:nvGrpSpPr>
          <p:cNvPr id="4" name="Group 3"/>
          <p:cNvGrpSpPr/>
          <p:nvPr/>
        </p:nvGrpSpPr>
        <p:grpSpPr>
          <a:xfrm>
            <a:off x="994487" y="673050"/>
            <a:ext cx="8644807" cy="5938248"/>
            <a:chOff x="1623849" y="811962"/>
            <a:chExt cx="8644807" cy="5938248"/>
          </a:xfrm>
        </p:grpSpPr>
        <p:graphicFrame>
          <p:nvGraphicFramePr>
            <p:cNvPr id="3" name="Diagram 2"/>
            <p:cNvGraphicFramePr/>
            <p:nvPr>
              <p:extLst>
                <p:ext uri="{D42A27DB-BD31-4B8C-83A1-F6EECF244321}">
                  <p14:modId xmlns:p14="http://schemas.microsoft.com/office/powerpoint/2010/main" val="2486838355"/>
                </p:ext>
              </p:extLst>
            </p:nvPr>
          </p:nvGraphicFramePr>
          <p:xfrm>
            <a:off x="3220442" y="1054992"/>
            <a:ext cx="6096000" cy="3701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Down Arrow 20"/>
            <p:cNvSpPr/>
            <p:nvPr/>
          </p:nvSpPr>
          <p:spPr>
            <a:xfrm>
              <a:off x="5888240" y="4127452"/>
              <a:ext cx="380202" cy="310051"/>
            </a:xfrm>
            <a:prstGeom prst="downArrow">
              <a:avLst/>
            </a:prstGeom>
            <a:solidFill>
              <a:schemeClr val="tx1"/>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4565914" y="2227060"/>
              <a:ext cx="3581400" cy="369039"/>
            </a:xfrm>
            <a:prstGeom prst="rect">
              <a:avLst/>
            </a:prstGeom>
            <a:noFill/>
          </p:spPr>
          <p:txBody>
            <a:bodyPr wrap="square" rtlCol="0">
              <a:spAutoFit/>
            </a:bodyPr>
            <a:lstStyle/>
            <a:p>
              <a:pPr algn="ctr"/>
              <a:endParaRPr lang="en-US" sz="2000" b="1" dirty="0">
                <a:solidFill>
                  <a:prstClr val="black"/>
                </a:solidFill>
                <a:latin typeface="Arial" pitchFamily="34" charset="0"/>
                <a:cs typeface="Arial" pitchFamily="34" charset="0"/>
              </a:endParaRPr>
            </a:p>
          </p:txBody>
        </p:sp>
        <p:sp>
          <p:nvSpPr>
            <p:cNvPr id="20" name="Bent Arrow 19"/>
            <p:cNvSpPr/>
            <p:nvPr/>
          </p:nvSpPr>
          <p:spPr>
            <a:xfrm rot="16200000">
              <a:off x="7192914" y="160630"/>
              <a:ext cx="484664" cy="1973722"/>
            </a:xfrm>
            <a:prstGeom prst="bentArrow">
              <a:avLst>
                <a:gd name="adj1" fmla="val 25000"/>
                <a:gd name="adj2" fmla="val 25000"/>
                <a:gd name="adj3" fmla="val 22517"/>
                <a:gd name="adj4" fmla="val 43750"/>
              </a:avLst>
            </a:prstGeom>
            <a:solidFill>
              <a:srgbClr val="005EA4">
                <a:alpha val="92941"/>
              </a:srgbClr>
            </a:solidFill>
            <a:ln>
              <a:noFill/>
            </a:ln>
            <a:scene3d>
              <a:camera prst="orthographicFront">
                <a:rot lat="9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1" name="TextBox 10"/>
            <p:cNvSpPr txBox="1"/>
            <p:nvPr/>
          </p:nvSpPr>
          <p:spPr>
            <a:xfrm>
              <a:off x="4321685" y="2133863"/>
              <a:ext cx="3581400" cy="671727"/>
            </a:xfrm>
            <a:prstGeom prst="rect">
              <a:avLst/>
            </a:prstGeom>
            <a:noFill/>
          </p:spPr>
          <p:txBody>
            <a:bodyPr wrap="square" rtlCol="0">
              <a:spAutoFit/>
            </a:bodyPr>
            <a:lstStyle/>
            <a:p>
              <a:pPr algn="ctr"/>
              <a:r>
                <a:rPr lang="en-US" b="1" dirty="0">
                  <a:solidFill>
                    <a:prstClr val="black"/>
                  </a:solidFill>
                  <a:latin typeface="Arial" pitchFamily="34" charset="0"/>
                  <a:cs typeface="Arial" pitchFamily="34" charset="0"/>
                </a:rPr>
                <a:t>Recommended 30</a:t>
              </a:r>
            </a:p>
            <a:p>
              <a:pPr algn="ctr"/>
              <a:r>
                <a:rPr lang="en-US" b="1" dirty="0">
                  <a:solidFill>
                    <a:prstClr val="black"/>
                  </a:solidFill>
                  <a:latin typeface="Arial" pitchFamily="34" charset="0"/>
                  <a:cs typeface="Arial" pitchFamily="34" charset="0"/>
                </a:rPr>
                <a:t>Indicators</a:t>
              </a:r>
            </a:p>
          </p:txBody>
        </p:sp>
        <p:sp>
          <p:nvSpPr>
            <p:cNvPr id="12" name="Rounded Rectangle 11"/>
            <p:cNvSpPr/>
            <p:nvPr/>
          </p:nvSpPr>
          <p:spPr>
            <a:xfrm>
              <a:off x="4472595" y="6016323"/>
              <a:ext cx="3124200" cy="60960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itchFamily="34" charset="0"/>
                  <a:cs typeface="Arial" pitchFamily="34" charset="0"/>
                </a:rPr>
                <a:t>HA2030 Leading Health Indicators</a:t>
              </a:r>
            </a:p>
          </p:txBody>
        </p:sp>
        <p:sp>
          <p:nvSpPr>
            <p:cNvPr id="17" name="Bent Arrow 16"/>
            <p:cNvSpPr/>
            <p:nvPr/>
          </p:nvSpPr>
          <p:spPr>
            <a:xfrm rot="5400000">
              <a:off x="4582178" y="94967"/>
              <a:ext cx="484665" cy="2105050"/>
            </a:xfrm>
            <a:prstGeom prst="bentArrow">
              <a:avLst>
                <a:gd name="adj1" fmla="val 25000"/>
                <a:gd name="adj2" fmla="val 25000"/>
                <a:gd name="adj3" fmla="val 25000"/>
                <a:gd name="adj4" fmla="val 45350"/>
              </a:avLst>
            </a:prstGeom>
            <a:solidFill>
              <a:srgbClr val="0070C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Rounded Rectangle 14"/>
            <p:cNvSpPr/>
            <p:nvPr/>
          </p:nvSpPr>
          <p:spPr>
            <a:xfrm>
              <a:off x="1623849" y="811962"/>
              <a:ext cx="2381388" cy="1923738"/>
            </a:xfrm>
            <a:prstGeom prst="roundRect">
              <a:avLst/>
            </a:prstGeom>
            <a:solidFill>
              <a:srgbClr val="0070C0">
                <a:alpha val="92941"/>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Data Team and Subject Matter Expert Input and recommendations</a:t>
              </a:r>
            </a:p>
          </p:txBody>
        </p:sp>
        <p:sp>
          <p:nvSpPr>
            <p:cNvPr id="13" name="Rounded Rectangle 12"/>
            <p:cNvSpPr/>
            <p:nvPr/>
          </p:nvSpPr>
          <p:spPr>
            <a:xfrm>
              <a:off x="8187365" y="817164"/>
              <a:ext cx="2081291" cy="286472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Input from Alaskans </a:t>
              </a:r>
            </a:p>
            <a:p>
              <a:pPr marL="285750" indent="-285750">
                <a:buFont typeface="Arial" panose="020B0604020202020204" pitchFamily="34" charset="0"/>
                <a:buChar char="•"/>
              </a:pPr>
              <a:r>
                <a:rPr lang="en-US" sz="2000" dirty="0">
                  <a:solidFill>
                    <a:schemeClr val="bg1"/>
                  </a:solidFill>
                </a:rPr>
                <a:t>Survey</a:t>
              </a:r>
            </a:p>
            <a:p>
              <a:pPr marL="285750" indent="-285750">
                <a:buFont typeface="Arial" panose="020B0604020202020204" pitchFamily="34" charset="0"/>
                <a:buChar char="•"/>
              </a:pPr>
              <a:r>
                <a:rPr lang="en-US" sz="2000" dirty="0">
                  <a:solidFill>
                    <a:schemeClr val="bg1"/>
                  </a:solidFill>
                </a:rPr>
                <a:t>Conferences</a:t>
              </a:r>
            </a:p>
            <a:p>
              <a:pPr marL="285750" indent="-285750">
                <a:buFont typeface="Arial" panose="020B0604020202020204" pitchFamily="34" charset="0"/>
                <a:buChar char="•"/>
              </a:pPr>
              <a:r>
                <a:rPr lang="en-US" sz="2000" dirty="0">
                  <a:solidFill>
                    <a:schemeClr val="bg1"/>
                  </a:solidFill>
                </a:rPr>
                <a:t>Focus groups</a:t>
              </a:r>
            </a:p>
            <a:p>
              <a:pPr marL="285750" indent="-285750">
                <a:buFont typeface="Arial" panose="020B0604020202020204" pitchFamily="34" charset="0"/>
                <a:buChar char="•"/>
              </a:pPr>
              <a:r>
                <a:rPr lang="en-US" sz="2000" dirty="0">
                  <a:solidFill>
                    <a:schemeClr val="bg1"/>
                  </a:solidFill>
                </a:rPr>
                <a:t>Community Listening Sessions</a:t>
              </a:r>
            </a:p>
            <a:p>
              <a:pPr algn="ctr"/>
              <a:endParaRPr lang="en-US" dirty="0">
                <a:solidFill>
                  <a:prstClr val="black"/>
                </a:solidFill>
              </a:endParaRPr>
            </a:p>
          </p:txBody>
        </p:sp>
        <p:sp>
          <p:nvSpPr>
            <p:cNvPr id="23" name="Down Arrow 22"/>
            <p:cNvSpPr/>
            <p:nvPr/>
          </p:nvSpPr>
          <p:spPr>
            <a:xfrm rot="16200000">
              <a:off x="7637812" y="6056926"/>
              <a:ext cx="488608" cy="548734"/>
            </a:xfrm>
            <a:prstGeom prst="downArrow">
              <a:avLst/>
            </a:prstGeom>
            <a:solidFill>
              <a:schemeClr val="tx1"/>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4" name="Rounded Rectangle 23"/>
            <p:cNvSpPr/>
            <p:nvPr/>
          </p:nvSpPr>
          <p:spPr>
            <a:xfrm>
              <a:off x="8187366" y="4988426"/>
              <a:ext cx="1917114" cy="176178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itchFamily="34" charset="0"/>
                  <a:cs typeface="Arial" pitchFamily="34" charset="0"/>
                </a:rPr>
                <a:t>Establish targets and evidence based strategies</a:t>
              </a:r>
            </a:p>
          </p:txBody>
        </p:sp>
        <p:sp>
          <p:nvSpPr>
            <p:cNvPr id="25" name="TextBox 24"/>
            <p:cNvSpPr txBox="1"/>
            <p:nvPr/>
          </p:nvSpPr>
          <p:spPr>
            <a:xfrm>
              <a:off x="4824510" y="4993006"/>
              <a:ext cx="2477213"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Approved </a:t>
              </a:r>
              <a:r>
                <a:rPr lang="en-US" b="1" dirty="0">
                  <a:latin typeface="Arial" panose="020B0604020202020204" pitchFamily="34" charset="0"/>
                  <a:cs typeface="Arial" panose="020B0604020202020204" pitchFamily="34" charset="0"/>
                </a:rPr>
                <a:t>final </a:t>
              </a:r>
              <a:r>
                <a:rPr lang="en-US" b="1" dirty="0" smtClean="0">
                  <a:latin typeface="Arial" panose="020B0604020202020204" pitchFamily="34" charset="0"/>
                  <a:cs typeface="Arial" panose="020B0604020202020204" pitchFamily="34" charset="0"/>
                </a:rPr>
                <a:t>Indicators</a:t>
              </a:r>
              <a:endParaRPr lang="en-US" b="1" dirty="0">
                <a:solidFill>
                  <a:prstClr val="black"/>
                </a:solidFill>
                <a:latin typeface="Arial" pitchFamily="34" charset="0"/>
                <a:cs typeface="Arial" pitchFamily="34" charset="0"/>
              </a:endParaRPr>
            </a:p>
          </p:txBody>
        </p:sp>
        <p:sp>
          <p:nvSpPr>
            <p:cNvPr id="8" name="Rectangle 7"/>
            <p:cNvSpPr/>
            <p:nvPr/>
          </p:nvSpPr>
          <p:spPr>
            <a:xfrm>
              <a:off x="4059066" y="3249189"/>
              <a:ext cx="3951258" cy="86918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Rounded MT Bold" panose="020F0704030504030204" pitchFamily="34" charset="0"/>
                </a:rPr>
                <a:t>Core and Data Team Additional Research and LHI refinement</a:t>
              </a:r>
              <a:endParaRPr lang="en-US" sz="2000" dirty="0">
                <a:latin typeface="Arial Rounded MT Bold" panose="020F0704030504030204" pitchFamily="34" charset="0"/>
              </a:endParaRPr>
            </a:p>
          </p:txBody>
        </p:sp>
      </p:grpSp>
      <p:pic>
        <p:nvPicPr>
          <p:cNvPr id="18" name="Picture 17" descr="HSS logo.jpg"/>
          <p:cNvPicPr/>
          <p:nvPr/>
        </p:nvPicPr>
        <p:blipFill>
          <a:blip r:embed="rId13" cstate="print"/>
          <a:stretch>
            <a:fillRect/>
          </a:stretch>
        </p:blipFill>
        <p:spPr>
          <a:xfrm>
            <a:off x="296103" y="5383459"/>
            <a:ext cx="1142999" cy="1142439"/>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0745110" y="5353697"/>
            <a:ext cx="1121658" cy="1121658"/>
          </a:xfrm>
          <a:prstGeom prst="rect">
            <a:avLst/>
          </a:prstGeom>
          <a:solidFill>
            <a:schemeClr val="bg1"/>
          </a:solidFill>
        </p:spPr>
      </p:pic>
    </p:spTree>
    <p:extLst>
      <p:ext uri="{BB962C8B-B14F-4D97-AF65-F5344CB8AC3E}">
        <p14:creationId xmlns:p14="http://schemas.microsoft.com/office/powerpoint/2010/main" val="3531869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318052" y="5593818"/>
            <a:ext cx="1113182" cy="11107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57618" y="5593818"/>
            <a:ext cx="1110759" cy="1110759"/>
          </a:xfrm>
          <a:prstGeom prst="rect">
            <a:avLst/>
          </a:prstGeom>
          <a:solidFill>
            <a:schemeClr val="bg1"/>
          </a:solidFill>
        </p:spPr>
      </p:pic>
      <p:sp>
        <p:nvSpPr>
          <p:cNvPr id="3" name="TextBox 2"/>
          <p:cNvSpPr txBox="1"/>
          <p:nvPr/>
        </p:nvSpPr>
        <p:spPr>
          <a:xfrm>
            <a:off x="142929" y="-11851"/>
            <a:ext cx="10077448" cy="5370701"/>
          </a:xfrm>
          <a:prstGeom prst="rect">
            <a:avLst/>
          </a:prstGeom>
          <a:noFill/>
        </p:spPr>
        <p:txBody>
          <a:bodyPr wrap="square" rtlCol="0">
            <a:spAutoFit/>
          </a:bodyPr>
          <a:lstStyle/>
          <a:p>
            <a:endParaRPr lang="en-US" dirty="0"/>
          </a:p>
          <a:p>
            <a:pPr algn="ctr"/>
            <a:r>
              <a:rPr lang="en-US" sz="3600" b="1" dirty="0"/>
              <a:t> </a:t>
            </a:r>
            <a:r>
              <a:rPr lang="en-US" sz="3600" b="1" dirty="0" smtClean="0"/>
              <a:t>Introducing</a:t>
            </a:r>
          </a:p>
          <a:p>
            <a:pPr algn="ctr"/>
            <a:r>
              <a:rPr lang="en-US" sz="8000" b="1" dirty="0" smtClean="0">
                <a:solidFill>
                  <a:srgbClr val="00B0F0"/>
                </a:solidFill>
              </a:rPr>
              <a:t>HA2030</a:t>
            </a:r>
            <a:r>
              <a:rPr lang="en-US" sz="5400" b="1" dirty="0" smtClean="0">
                <a:solidFill>
                  <a:srgbClr val="00B0F0"/>
                </a:solidFill>
              </a:rPr>
              <a:t> </a:t>
            </a:r>
          </a:p>
          <a:p>
            <a:pPr algn="ctr"/>
            <a:endParaRPr lang="en-US" sz="1100" b="1" dirty="0" smtClean="0">
              <a:solidFill>
                <a:srgbClr val="00B0F0"/>
              </a:solidFill>
            </a:endParaRPr>
          </a:p>
          <a:p>
            <a:pPr algn="ctr"/>
            <a:r>
              <a:rPr lang="en-US" sz="6600" b="1" dirty="0" smtClean="0"/>
              <a:t>Health </a:t>
            </a:r>
            <a:r>
              <a:rPr lang="en-US" sz="6600" b="1" dirty="0"/>
              <a:t>Topics </a:t>
            </a:r>
            <a:endParaRPr lang="en-US" sz="6600" b="1" dirty="0" smtClean="0"/>
          </a:p>
          <a:p>
            <a:pPr algn="ctr"/>
            <a:r>
              <a:rPr lang="en-US" sz="6600" b="1" dirty="0" smtClean="0"/>
              <a:t>&amp;</a:t>
            </a:r>
          </a:p>
          <a:p>
            <a:pPr algn="ctr"/>
            <a:r>
              <a:rPr lang="en-US" sz="6600" b="1" dirty="0" smtClean="0"/>
              <a:t>Leading </a:t>
            </a:r>
            <a:r>
              <a:rPr lang="en-US" sz="6600" b="1" dirty="0"/>
              <a:t>Health Indicators </a:t>
            </a:r>
          </a:p>
        </p:txBody>
      </p:sp>
      <p:pic>
        <p:nvPicPr>
          <p:cNvPr id="8" name="Picture 7" descr="Celebration PNG Transparent Images | PNG Al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5092"/>
            <a:ext cx="3727570" cy="3776663"/>
          </a:xfrm>
          <a:prstGeom prst="rect">
            <a:avLst/>
          </a:prstGeom>
        </p:spPr>
      </p:pic>
      <p:pic>
        <p:nvPicPr>
          <p:cNvPr id="9" name="Picture 8"/>
          <p:cNvPicPr>
            <a:picLocks noChangeAspect="1"/>
          </p:cNvPicPr>
          <p:nvPr/>
        </p:nvPicPr>
        <p:blipFill>
          <a:blip r:embed="rId7"/>
          <a:stretch>
            <a:fillRect/>
          </a:stretch>
        </p:blipFill>
        <p:spPr>
          <a:xfrm flipH="1">
            <a:off x="6818243" y="-11851"/>
            <a:ext cx="3402134" cy="3550182"/>
          </a:xfrm>
          <a:prstGeom prst="rect">
            <a:avLst/>
          </a:prstGeom>
        </p:spPr>
      </p:pic>
    </p:spTree>
    <p:extLst>
      <p:ext uri="{BB962C8B-B14F-4D97-AF65-F5344CB8AC3E}">
        <p14:creationId xmlns:p14="http://schemas.microsoft.com/office/powerpoint/2010/main" val="100079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185348" y="5513168"/>
            <a:ext cx="1172816" cy="12012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811396" y="5612200"/>
            <a:ext cx="1121658" cy="1121658"/>
          </a:xfrm>
          <a:prstGeom prst="rect">
            <a:avLst/>
          </a:prstGeom>
          <a:solidFill>
            <a:schemeClr val="bg1"/>
          </a:solidFill>
        </p:spPr>
      </p:pic>
      <p:sp>
        <p:nvSpPr>
          <p:cNvPr id="3" name="TextBox 2"/>
          <p:cNvSpPr txBox="1"/>
          <p:nvPr/>
        </p:nvSpPr>
        <p:spPr>
          <a:xfrm>
            <a:off x="185350" y="259483"/>
            <a:ext cx="9892099" cy="984885"/>
          </a:xfrm>
          <a:prstGeom prst="rect">
            <a:avLst/>
          </a:prstGeom>
          <a:noFill/>
        </p:spPr>
        <p:txBody>
          <a:bodyPr wrap="square" rtlCol="0">
            <a:spAutoFit/>
          </a:bodyPr>
          <a:lstStyle/>
          <a:p>
            <a:endParaRPr lang="en-US" dirty="0"/>
          </a:p>
          <a:p>
            <a:pPr algn="ctr"/>
            <a:r>
              <a:rPr lang="en-US" sz="4000" dirty="0"/>
              <a:t> </a:t>
            </a:r>
            <a:r>
              <a:rPr lang="en-US" sz="4000" dirty="0" smtClean="0"/>
              <a:t>HA2030 Leading </a:t>
            </a:r>
            <a:r>
              <a:rPr lang="en-US" sz="4000" dirty="0"/>
              <a:t>Health Indicators </a:t>
            </a:r>
          </a:p>
        </p:txBody>
      </p:sp>
      <p:sp>
        <p:nvSpPr>
          <p:cNvPr id="8" name="Rectangle 7"/>
          <p:cNvSpPr/>
          <p:nvPr/>
        </p:nvSpPr>
        <p:spPr>
          <a:xfrm>
            <a:off x="474140" y="1447029"/>
            <a:ext cx="9314518" cy="4401205"/>
          </a:xfrm>
          <a:prstGeom prst="rect">
            <a:avLst/>
          </a:prstGeom>
        </p:spPr>
        <p:txBody>
          <a:bodyPr wrap="square">
            <a:spAutoFit/>
          </a:bodyPr>
          <a:lstStyle/>
          <a:p>
            <a:r>
              <a:rPr lang="en-US" sz="2800" b="1" dirty="0" smtClean="0">
                <a:solidFill>
                  <a:srgbClr val="00B0F0"/>
                </a:solidFill>
              </a:rPr>
              <a:t>Chronic Disease</a:t>
            </a:r>
          </a:p>
          <a:p>
            <a:r>
              <a:rPr lang="en-US" sz="2800" dirty="0" smtClean="0"/>
              <a:t>1</a:t>
            </a:r>
            <a:r>
              <a:rPr lang="en-US" sz="2800" dirty="0"/>
              <a:t>. Reduce the cancer mortality rate per 100,000 population</a:t>
            </a:r>
            <a:endParaRPr lang="en-US" sz="2800" dirty="0" smtClean="0"/>
          </a:p>
          <a:p>
            <a:endParaRPr lang="en-US" sz="1600" dirty="0">
              <a:solidFill>
                <a:srgbClr val="00B0F0"/>
              </a:solidFill>
            </a:endParaRPr>
          </a:p>
          <a:p>
            <a:r>
              <a:rPr lang="en-US" sz="2800" b="1" dirty="0">
                <a:solidFill>
                  <a:srgbClr val="00B0F0"/>
                </a:solidFill>
              </a:rPr>
              <a:t>Environmental </a:t>
            </a:r>
            <a:r>
              <a:rPr lang="en-US" sz="2800" b="1" dirty="0" smtClean="0">
                <a:solidFill>
                  <a:srgbClr val="00B0F0"/>
                </a:solidFill>
              </a:rPr>
              <a:t>Health</a:t>
            </a:r>
          </a:p>
          <a:p>
            <a:r>
              <a:rPr lang="en-US" sz="2800" dirty="0"/>
              <a:t>2. Increase the percentage of rural community housing units with water and sewer </a:t>
            </a:r>
            <a:r>
              <a:rPr lang="en-US" sz="2800" dirty="0" smtClean="0"/>
              <a:t>services</a:t>
            </a:r>
          </a:p>
          <a:p>
            <a:endParaRPr lang="en-US" sz="1600" dirty="0" smtClean="0"/>
          </a:p>
          <a:p>
            <a:r>
              <a:rPr lang="en-US" sz="2800" dirty="0"/>
              <a:t>3. Increase the percentage of the Alaskan population served by community water systems with optimally fluoridated water</a:t>
            </a:r>
          </a:p>
          <a:p>
            <a:endParaRPr lang="en-US" sz="2800" dirty="0">
              <a:solidFill>
                <a:srgbClr val="00B0F0"/>
              </a:solidFill>
            </a:endParaRPr>
          </a:p>
          <a:p>
            <a:endParaRPr lang="en-US" sz="2400" dirty="0"/>
          </a:p>
        </p:txBody>
      </p:sp>
    </p:spTree>
    <p:extLst>
      <p:ext uri="{BB962C8B-B14F-4D97-AF65-F5344CB8AC3E}">
        <p14:creationId xmlns:p14="http://schemas.microsoft.com/office/powerpoint/2010/main" val="3269898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47248" y="5719656"/>
            <a:ext cx="985204" cy="9958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822748" y="5719655"/>
            <a:ext cx="995819" cy="995819"/>
          </a:xfrm>
          <a:prstGeom prst="rect">
            <a:avLst/>
          </a:prstGeom>
          <a:solidFill>
            <a:schemeClr val="bg1"/>
          </a:solidFill>
        </p:spPr>
      </p:pic>
      <p:sp>
        <p:nvSpPr>
          <p:cNvPr id="3" name="TextBox 2"/>
          <p:cNvSpPr txBox="1"/>
          <p:nvPr/>
        </p:nvSpPr>
        <p:spPr>
          <a:xfrm>
            <a:off x="2" y="0"/>
            <a:ext cx="10077448" cy="923330"/>
          </a:xfrm>
          <a:prstGeom prst="rect">
            <a:avLst/>
          </a:prstGeom>
          <a:noFill/>
        </p:spPr>
        <p:txBody>
          <a:bodyPr wrap="square" rtlCol="0">
            <a:spAutoFit/>
          </a:bodyPr>
          <a:lstStyle/>
          <a:p>
            <a:endParaRPr lang="en-US" dirty="0"/>
          </a:p>
          <a:p>
            <a:pPr algn="ctr"/>
            <a:r>
              <a:rPr lang="en-US" dirty="0"/>
              <a:t> </a:t>
            </a:r>
            <a:r>
              <a:rPr lang="en-US" sz="3600" dirty="0" smtClean="0"/>
              <a:t>HA2030 Leading </a:t>
            </a:r>
            <a:r>
              <a:rPr lang="en-US" sz="3600" dirty="0"/>
              <a:t>Health Indicators </a:t>
            </a:r>
          </a:p>
        </p:txBody>
      </p:sp>
      <p:sp>
        <p:nvSpPr>
          <p:cNvPr id="8" name="Rectangle 7"/>
          <p:cNvSpPr/>
          <p:nvPr/>
        </p:nvSpPr>
        <p:spPr>
          <a:xfrm>
            <a:off x="804656" y="843891"/>
            <a:ext cx="8986940" cy="4955203"/>
          </a:xfrm>
          <a:prstGeom prst="rect">
            <a:avLst/>
          </a:prstGeom>
        </p:spPr>
        <p:txBody>
          <a:bodyPr wrap="square">
            <a:spAutoFit/>
          </a:bodyPr>
          <a:lstStyle/>
          <a:p>
            <a:r>
              <a:rPr lang="en-US" sz="2800" b="1" dirty="0">
                <a:solidFill>
                  <a:srgbClr val="00B0F0"/>
                </a:solidFill>
              </a:rPr>
              <a:t>Healthcare </a:t>
            </a:r>
            <a:r>
              <a:rPr lang="en-US" sz="2800" b="1" dirty="0" smtClean="0">
                <a:solidFill>
                  <a:srgbClr val="00B0F0"/>
                </a:solidFill>
              </a:rPr>
              <a:t>Access</a:t>
            </a:r>
          </a:p>
          <a:p>
            <a:pPr marL="457200" indent="-457200">
              <a:buFont typeface="+mj-lt"/>
              <a:buAutoNum type="arabicPeriod" startAt="4"/>
            </a:pPr>
            <a:r>
              <a:rPr lang="en-US" sz="2400" dirty="0" smtClean="0"/>
              <a:t>Reduce </a:t>
            </a:r>
            <a:r>
              <a:rPr lang="en-US" sz="2400" dirty="0"/>
              <a:t>the percentage of women delivering live births who have not received prenatal care beginning in first trimester of pregnancy </a:t>
            </a:r>
            <a:endParaRPr lang="en-US" sz="2400" dirty="0" smtClean="0"/>
          </a:p>
          <a:p>
            <a:pPr marL="457200" indent="-457200">
              <a:buFont typeface="+mj-lt"/>
              <a:buAutoNum type="arabicPeriod" startAt="4"/>
            </a:pPr>
            <a:r>
              <a:rPr lang="en-US" sz="2400" dirty="0" smtClean="0"/>
              <a:t>Reduce </a:t>
            </a:r>
            <a:r>
              <a:rPr lang="en-US" sz="2400" dirty="0"/>
              <a:t>the percentage of adults (aged 18 years and older) reporting that they could not afford to see a doctor in the last 12 months </a:t>
            </a:r>
            <a:endParaRPr lang="en-US" sz="2400" dirty="0" smtClean="0"/>
          </a:p>
          <a:p>
            <a:pPr marL="457200" indent="-457200">
              <a:buFont typeface="+mj-lt"/>
              <a:buAutoNum type="arabicPeriod" startAt="4"/>
            </a:pPr>
            <a:r>
              <a:rPr lang="en-US" sz="2400" dirty="0" smtClean="0"/>
              <a:t>Reduce </a:t>
            </a:r>
            <a:r>
              <a:rPr lang="en-US" sz="2400" dirty="0"/>
              <a:t>the rate of preventable hospitalizations per 1,000 adults (hospitalizations that could have been prevented with high quality primary and preventive care) based on the Agency for Healthcare Research and Quality (AHRQ) definition </a:t>
            </a:r>
          </a:p>
          <a:p>
            <a:pPr marL="457200" indent="-457200">
              <a:buFont typeface="+mj-lt"/>
              <a:buAutoNum type="arabicPeriod" startAt="4"/>
            </a:pPr>
            <a:r>
              <a:rPr lang="en-US" sz="2400" dirty="0" smtClean="0"/>
              <a:t>Increase </a:t>
            </a:r>
            <a:r>
              <a:rPr lang="en-US" sz="2400" dirty="0"/>
              <a:t>the percentage of 3-year olds who have had a well-child checkup in the last 12 months </a:t>
            </a:r>
          </a:p>
          <a:p>
            <a:pPr marL="457200" indent="-457200">
              <a:buFont typeface="+mj-lt"/>
              <a:buAutoNum type="arabicPeriod" startAt="4"/>
            </a:pPr>
            <a:r>
              <a:rPr lang="en-US" sz="2400" dirty="0" smtClean="0"/>
              <a:t>Reduce </a:t>
            </a:r>
            <a:r>
              <a:rPr lang="en-US" sz="2400" dirty="0"/>
              <a:t>the percentage of the population without health insurance </a:t>
            </a:r>
            <a:endParaRPr lang="en-US" sz="2800" b="1" dirty="0">
              <a:solidFill>
                <a:srgbClr val="00B0F0"/>
              </a:solidFill>
            </a:endParaRPr>
          </a:p>
        </p:txBody>
      </p:sp>
    </p:spTree>
    <p:extLst>
      <p:ext uri="{BB962C8B-B14F-4D97-AF65-F5344CB8AC3E}">
        <p14:creationId xmlns:p14="http://schemas.microsoft.com/office/powerpoint/2010/main" val="423231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58418" y="5746162"/>
            <a:ext cx="953162" cy="9958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97594" y="5620323"/>
            <a:ext cx="1121658" cy="1121658"/>
          </a:xfrm>
          <a:prstGeom prst="rect">
            <a:avLst/>
          </a:prstGeom>
          <a:solidFill>
            <a:schemeClr val="bg1"/>
          </a:solidFill>
        </p:spPr>
      </p:pic>
      <p:sp>
        <p:nvSpPr>
          <p:cNvPr id="3" name="TextBox 2"/>
          <p:cNvSpPr txBox="1"/>
          <p:nvPr/>
        </p:nvSpPr>
        <p:spPr>
          <a:xfrm>
            <a:off x="2" y="0"/>
            <a:ext cx="10077448" cy="923330"/>
          </a:xfrm>
          <a:prstGeom prst="rect">
            <a:avLst/>
          </a:prstGeom>
          <a:noFill/>
        </p:spPr>
        <p:txBody>
          <a:bodyPr wrap="square" rtlCol="0">
            <a:spAutoFit/>
          </a:bodyPr>
          <a:lstStyle/>
          <a:p>
            <a:endParaRPr lang="en-US" dirty="0"/>
          </a:p>
          <a:p>
            <a:pPr algn="ctr"/>
            <a:r>
              <a:rPr lang="en-US" dirty="0"/>
              <a:t> </a:t>
            </a:r>
            <a:r>
              <a:rPr lang="en-US" sz="3600" dirty="0" smtClean="0"/>
              <a:t>HA2030 Leading </a:t>
            </a:r>
            <a:r>
              <a:rPr lang="en-US" sz="3600" dirty="0"/>
              <a:t>Health Indicators </a:t>
            </a:r>
          </a:p>
        </p:txBody>
      </p:sp>
      <p:sp>
        <p:nvSpPr>
          <p:cNvPr id="2" name="Rectangle 1"/>
          <p:cNvSpPr/>
          <p:nvPr/>
        </p:nvSpPr>
        <p:spPr>
          <a:xfrm>
            <a:off x="1025608" y="910044"/>
            <a:ext cx="8865704" cy="5262979"/>
          </a:xfrm>
          <a:prstGeom prst="rect">
            <a:avLst/>
          </a:prstGeom>
        </p:spPr>
        <p:txBody>
          <a:bodyPr wrap="square">
            <a:spAutoFit/>
          </a:bodyPr>
          <a:lstStyle/>
          <a:p>
            <a:r>
              <a:rPr lang="en-US" sz="2800" b="1" dirty="0">
                <a:solidFill>
                  <a:srgbClr val="00B0F0"/>
                </a:solidFill>
              </a:rPr>
              <a:t>Healthy </a:t>
            </a:r>
            <a:r>
              <a:rPr lang="en-US" sz="2800" b="1" dirty="0" smtClean="0">
                <a:solidFill>
                  <a:srgbClr val="00B0F0"/>
                </a:solidFill>
              </a:rPr>
              <a:t>Weight</a:t>
            </a:r>
          </a:p>
          <a:p>
            <a:pPr marL="514350" indent="-514350">
              <a:buFont typeface="+mj-lt"/>
              <a:buAutoNum type="arabicPeriod" startAt="9"/>
            </a:pPr>
            <a:r>
              <a:rPr lang="en-US" sz="2600" dirty="0"/>
              <a:t>Increase the percentage of children (students in grades K-8) who meet criteria for healthy weight</a:t>
            </a:r>
          </a:p>
          <a:p>
            <a:r>
              <a:rPr lang="en-US" sz="2800" b="1" dirty="0" smtClean="0">
                <a:solidFill>
                  <a:srgbClr val="00B0F0"/>
                </a:solidFill>
              </a:rPr>
              <a:t>Infectious Disease</a:t>
            </a:r>
          </a:p>
          <a:p>
            <a:pPr marL="514350" indent="-514350">
              <a:buFont typeface="+mj-lt"/>
              <a:buAutoNum type="arabicPeriod" startAt="10"/>
            </a:pPr>
            <a:r>
              <a:rPr lang="en-US" sz="2600" dirty="0"/>
              <a:t>Increase the vaccination coverage level of 4 doses of diphtheria-tetanus-acellular pertussis (</a:t>
            </a:r>
            <a:r>
              <a:rPr lang="en-US" sz="2600" dirty="0" err="1"/>
              <a:t>DTaP</a:t>
            </a:r>
            <a:r>
              <a:rPr lang="en-US" sz="2600" dirty="0"/>
              <a:t>) vaccine among children by age 2 </a:t>
            </a:r>
            <a:r>
              <a:rPr lang="en-US" sz="2600" dirty="0" smtClean="0"/>
              <a:t>years</a:t>
            </a:r>
          </a:p>
          <a:p>
            <a:pPr marL="514350" indent="-514350">
              <a:buFont typeface="+mj-lt"/>
              <a:buAutoNum type="arabicPeriod" startAt="10"/>
            </a:pPr>
            <a:r>
              <a:rPr lang="en-US" sz="2600" dirty="0"/>
              <a:t>Reduce the incidence rate of gonorrhea per 100,000 </a:t>
            </a:r>
            <a:r>
              <a:rPr lang="en-US" sz="2600" dirty="0" smtClean="0"/>
              <a:t>population</a:t>
            </a:r>
            <a:endParaRPr lang="en-US" sz="1600" b="1" dirty="0">
              <a:solidFill>
                <a:srgbClr val="00B0F0"/>
              </a:solidFill>
            </a:endParaRPr>
          </a:p>
          <a:p>
            <a:r>
              <a:rPr lang="en-US" sz="2800" b="1" dirty="0">
                <a:solidFill>
                  <a:srgbClr val="00B0F0"/>
                </a:solidFill>
              </a:rPr>
              <a:t>Injury </a:t>
            </a:r>
            <a:r>
              <a:rPr lang="en-US" sz="2800" b="1" dirty="0" smtClean="0">
                <a:solidFill>
                  <a:srgbClr val="00B0F0"/>
                </a:solidFill>
              </a:rPr>
              <a:t>Prevention</a:t>
            </a:r>
          </a:p>
          <a:p>
            <a:pPr marL="514350" indent="-514350">
              <a:buFont typeface="+mj-lt"/>
              <a:buAutoNum type="arabicPeriod" startAt="12"/>
            </a:pPr>
            <a:r>
              <a:rPr lang="en-US" sz="2600" dirty="0"/>
              <a:t>Reduce the unintentional injury mortality rate per 100,000 population</a:t>
            </a:r>
          </a:p>
          <a:p>
            <a:endParaRPr lang="en-US" b="1" dirty="0">
              <a:solidFill>
                <a:srgbClr val="00B0F0"/>
              </a:solidFill>
            </a:endParaRPr>
          </a:p>
        </p:txBody>
      </p:sp>
    </p:spTree>
    <p:extLst>
      <p:ext uri="{BB962C8B-B14F-4D97-AF65-F5344CB8AC3E}">
        <p14:creationId xmlns:p14="http://schemas.microsoft.com/office/powerpoint/2010/main" val="141650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533399" y="5383459"/>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2" name="TextBox 1"/>
          <p:cNvSpPr txBox="1"/>
          <p:nvPr/>
        </p:nvSpPr>
        <p:spPr>
          <a:xfrm>
            <a:off x="161003" y="377330"/>
            <a:ext cx="9773520" cy="707886"/>
          </a:xfrm>
          <a:prstGeom prst="rect">
            <a:avLst/>
          </a:prstGeom>
          <a:noFill/>
        </p:spPr>
        <p:txBody>
          <a:bodyPr wrap="square" rtlCol="0">
            <a:spAutoFit/>
          </a:bodyPr>
          <a:lstStyle/>
          <a:p>
            <a:pPr algn="ctr"/>
            <a:r>
              <a:rPr lang="en-US" sz="4000" dirty="0" smtClean="0"/>
              <a:t>Overview</a:t>
            </a:r>
            <a:endParaRPr lang="en-US" sz="4000" dirty="0"/>
          </a:p>
        </p:txBody>
      </p:sp>
      <p:sp>
        <p:nvSpPr>
          <p:cNvPr id="8" name="Content Placeholder 2"/>
          <p:cNvSpPr txBox="1">
            <a:spLocks/>
          </p:cNvSpPr>
          <p:nvPr/>
        </p:nvSpPr>
        <p:spPr>
          <a:xfrm>
            <a:off x="533399" y="1402080"/>
            <a:ext cx="9002487" cy="5123818"/>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cs typeface="Arial" charset="0"/>
              </a:rPr>
              <a:t>Healthy Alaskans history</a:t>
            </a:r>
          </a:p>
          <a:p>
            <a:pPr marL="457200" indent="-457200" algn="l">
              <a:buFont typeface="Arial" panose="020B0604020202020204" pitchFamily="34" charset="0"/>
              <a:buChar char="•"/>
            </a:pPr>
            <a:r>
              <a:rPr lang="en-US" dirty="0" smtClean="0">
                <a:solidFill>
                  <a:schemeClr val="tx1"/>
                </a:solidFill>
                <a:cs typeface="Arial" charset="0"/>
              </a:rPr>
              <a:t>The power of partnership</a:t>
            </a:r>
          </a:p>
          <a:p>
            <a:pPr marL="457200" indent="-457200" algn="l">
              <a:buFont typeface="Arial" panose="020B0604020202020204" pitchFamily="34" charset="0"/>
              <a:buChar char="•"/>
            </a:pPr>
            <a:r>
              <a:rPr lang="en-US" dirty="0" smtClean="0">
                <a:solidFill>
                  <a:schemeClr val="tx1"/>
                </a:solidFill>
                <a:cs typeface="Arial" charset="0"/>
              </a:rPr>
              <a:t>Successes, lessons learned from HA2020</a:t>
            </a:r>
          </a:p>
          <a:p>
            <a:pPr marL="457200" indent="-457200" algn="l">
              <a:buFont typeface="Arial" panose="020B0604020202020204" pitchFamily="34" charset="0"/>
              <a:buChar char="•"/>
            </a:pPr>
            <a:r>
              <a:rPr lang="en-US" dirty="0" smtClean="0">
                <a:solidFill>
                  <a:schemeClr val="tx1"/>
                </a:solidFill>
                <a:cs typeface="Arial" charset="0"/>
              </a:rPr>
              <a:t>HA2030: process and current </a:t>
            </a:r>
            <a:r>
              <a:rPr lang="en-US" dirty="0">
                <a:solidFill>
                  <a:schemeClr val="tx1"/>
                </a:solidFill>
                <a:cs typeface="Arial" charset="0"/>
              </a:rPr>
              <a:t>s</a:t>
            </a:r>
            <a:r>
              <a:rPr lang="en-US" dirty="0" smtClean="0">
                <a:solidFill>
                  <a:schemeClr val="tx1"/>
                </a:solidFill>
                <a:cs typeface="Arial" charset="0"/>
              </a:rPr>
              <a:t>tatus</a:t>
            </a:r>
          </a:p>
          <a:p>
            <a:pPr marL="457200" indent="-457200" algn="l">
              <a:buFont typeface="Arial" panose="020B0604020202020204" pitchFamily="34" charset="0"/>
              <a:buChar char="•"/>
            </a:pPr>
            <a:r>
              <a:rPr lang="en-US" dirty="0" smtClean="0">
                <a:solidFill>
                  <a:schemeClr val="tx1"/>
                </a:solidFill>
                <a:cs typeface="Arial" charset="0"/>
              </a:rPr>
              <a:t>Looking forward</a:t>
            </a:r>
          </a:p>
          <a:p>
            <a:pPr algn="l"/>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sz="2400"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sp>
        <p:nvSpPr>
          <p:cNvPr id="3" name="TextBox 2"/>
          <p:cNvSpPr txBox="1"/>
          <p:nvPr/>
        </p:nvSpPr>
        <p:spPr>
          <a:xfrm>
            <a:off x="161002" y="3684408"/>
            <a:ext cx="4277616" cy="461665"/>
          </a:xfrm>
          <a:prstGeom prst="rect">
            <a:avLst/>
          </a:prstGeom>
          <a:noFill/>
        </p:spPr>
        <p:txBody>
          <a:bodyPr wrap="square" rtlCol="0">
            <a:spAutoFit/>
          </a:bodyPr>
          <a:lstStyle/>
          <a:p>
            <a:pPr>
              <a:spcBef>
                <a:spcPts val="1200"/>
              </a:spcBef>
            </a:pPr>
            <a:endParaRPr lang="en-US" sz="2400" dirty="0"/>
          </a:p>
        </p:txBody>
      </p:sp>
    </p:spTree>
    <p:extLst>
      <p:ext uri="{BB962C8B-B14F-4D97-AF65-F5344CB8AC3E}">
        <p14:creationId xmlns:p14="http://schemas.microsoft.com/office/powerpoint/2010/main" val="3683851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77883" y="5643428"/>
            <a:ext cx="1002278" cy="9958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11966" y="5517589"/>
            <a:ext cx="1121658" cy="1121658"/>
          </a:xfrm>
          <a:prstGeom prst="rect">
            <a:avLst/>
          </a:prstGeom>
          <a:solidFill>
            <a:schemeClr val="bg1"/>
          </a:solidFill>
        </p:spPr>
      </p:pic>
      <p:sp>
        <p:nvSpPr>
          <p:cNvPr id="3" name="TextBox 2"/>
          <p:cNvSpPr txBox="1"/>
          <p:nvPr/>
        </p:nvSpPr>
        <p:spPr>
          <a:xfrm>
            <a:off x="2" y="0"/>
            <a:ext cx="10077448" cy="923330"/>
          </a:xfrm>
          <a:prstGeom prst="rect">
            <a:avLst/>
          </a:prstGeom>
          <a:noFill/>
        </p:spPr>
        <p:txBody>
          <a:bodyPr wrap="square" rtlCol="0">
            <a:spAutoFit/>
          </a:bodyPr>
          <a:lstStyle/>
          <a:p>
            <a:endParaRPr lang="en-US" dirty="0"/>
          </a:p>
          <a:p>
            <a:pPr algn="ctr"/>
            <a:r>
              <a:rPr lang="en-US" dirty="0"/>
              <a:t> </a:t>
            </a:r>
            <a:r>
              <a:rPr lang="en-US" sz="3600" dirty="0" smtClean="0"/>
              <a:t>HA2030 Leading </a:t>
            </a:r>
            <a:r>
              <a:rPr lang="en-US" sz="3600" dirty="0"/>
              <a:t>Health Indicators </a:t>
            </a:r>
          </a:p>
        </p:txBody>
      </p:sp>
      <p:sp>
        <p:nvSpPr>
          <p:cNvPr id="8" name="Rectangle 7"/>
          <p:cNvSpPr/>
          <p:nvPr/>
        </p:nvSpPr>
        <p:spPr>
          <a:xfrm>
            <a:off x="804656" y="1153993"/>
            <a:ext cx="8468139" cy="4924425"/>
          </a:xfrm>
          <a:prstGeom prst="rect">
            <a:avLst/>
          </a:prstGeom>
        </p:spPr>
        <p:txBody>
          <a:bodyPr wrap="square">
            <a:spAutoFit/>
          </a:bodyPr>
          <a:lstStyle/>
          <a:p>
            <a:r>
              <a:rPr lang="en-US" sz="2800" b="1" dirty="0">
                <a:solidFill>
                  <a:srgbClr val="00B0F0"/>
                </a:solidFill>
              </a:rPr>
              <a:t>Mental </a:t>
            </a:r>
            <a:r>
              <a:rPr lang="en-US" sz="2800" b="1" dirty="0" smtClean="0">
                <a:solidFill>
                  <a:srgbClr val="00B0F0"/>
                </a:solidFill>
              </a:rPr>
              <a:t>Health</a:t>
            </a:r>
          </a:p>
          <a:p>
            <a:pPr marL="457200" indent="-457200">
              <a:buFont typeface="+mj-lt"/>
              <a:buAutoNum type="arabicPeriod" startAt="13"/>
            </a:pPr>
            <a:r>
              <a:rPr lang="en-US" sz="2400" dirty="0"/>
              <a:t>Reduce the percentage of adolescents (high school students in grades 9-12) who felt so sad or hopeless every day for 2 weeks or more in a row that they stopped doing some usual activities during the past 12 </a:t>
            </a:r>
            <a:r>
              <a:rPr lang="en-US" sz="2400" dirty="0" smtClean="0"/>
              <a:t>months</a:t>
            </a:r>
          </a:p>
          <a:p>
            <a:endParaRPr lang="en-US" sz="2400" dirty="0" smtClean="0"/>
          </a:p>
          <a:p>
            <a:pPr marL="457200" indent="-457200">
              <a:buFont typeface="+mj-lt"/>
              <a:buAutoNum type="arabicPeriod" startAt="14"/>
            </a:pPr>
            <a:r>
              <a:rPr lang="en-US" sz="2400" dirty="0"/>
              <a:t>Reduce the mean number of days in the past 30 days adults (aged 18 years and older) report being mentally </a:t>
            </a:r>
            <a:r>
              <a:rPr lang="en-US" sz="2400" dirty="0" smtClean="0"/>
              <a:t>unhealthy</a:t>
            </a:r>
          </a:p>
          <a:p>
            <a:pPr marL="457200" indent="-457200">
              <a:buFont typeface="+mj-lt"/>
              <a:buAutoNum type="arabicPeriod" startAt="14"/>
            </a:pPr>
            <a:endParaRPr lang="en-US" sz="2400" dirty="0"/>
          </a:p>
          <a:p>
            <a:r>
              <a:rPr lang="en-US" sz="2800" b="1" dirty="0" smtClean="0">
                <a:solidFill>
                  <a:srgbClr val="00B0F0"/>
                </a:solidFill>
              </a:rPr>
              <a:t>Nutrition</a:t>
            </a:r>
          </a:p>
          <a:p>
            <a:pPr marL="514350" indent="-514350">
              <a:buFont typeface="+mj-lt"/>
              <a:buAutoNum type="arabicPeriod" startAt="15"/>
            </a:pPr>
            <a:r>
              <a:rPr lang="en-US" sz="2400" dirty="0"/>
              <a:t>Reduce the percentage of 3-year olds who drink any sugary drinks on a given day</a:t>
            </a:r>
          </a:p>
          <a:p>
            <a:endParaRPr lang="en-US" b="1" dirty="0" smtClean="0">
              <a:solidFill>
                <a:srgbClr val="00B0F0"/>
              </a:solidFill>
            </a:endParaRPr>
          </a:p>
        </p:txBody>
      </p:sp>
    </p:spTree>
    <p:extLst>
      <p:ext uri="{BB962C8B-B14F-4D97-AF65-F5344CB8AC3E}">
        <p14:creationId xmlns:p14="http://schemas.microsoft.com/office/powerpoint/2010/main" val="3931036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47248" y="5719656"/>
            <a:ext cx="1005082" cy="9958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11966" y="5719655"/>
            <a:ext cx="995819" cy="995819"/>
          </a:xfrm>
          <a:prstGeom prst="rect">
            <a:avLst/>
          </a:prstGeom>
          <a:solidFill>
            <a:schemeClr val="bg1"/>
          </a:solidFill>
        </p:spPr>
      </p:pic>
      <p:sp>
        <p:nvSpPr>
          <p:cNvPr id="3" name="TextBox 2"/>
          <p:cNvSpPr txBox="1"/>
          <p:nvPr/>
        </p:nvSpPr>
        <p:spPr>
          <a:xfrm>
            <a:off x="2" y="0"/>
            <a:ext cx="10077448" cy="923330"/>
          </a:xfrm>
          <a:prstGeom prst="rect">
            <a:avLst/>
          </a:prstGeom>
          <a:noFill/>
        </p:spPr>
        <p:txBody>
          <a:bodyPr wrap="square" rtlCol="0">
            <a:spAutoFit/>
          </a:bodyPr>
          <a:lstStyle/>
          <a:p>
            <a:endParaRPr lang="en-US" dirty="0"/>
          </a:p>
          <a:p>
            <a:pPr algn="ctr"/>
            <a:r>
              <a:rPr lang="en-US" dirty="0"/>
              <a:t> </a:t>
            </a:r>
            <a:r>
              <a:rPr lang="en-US" sz="3600" dirty="0" smtClean="0"/>
              <a:t>HA2030 Leading </a:t>
            </a:r>
            <a:r>
              <a:rPr lang="en-US" sz="3600" dirty="0"/>
              <a:t>Health Indicators </a:t>
            </a:r>
          </a:p>
        </p:txBody>
      </p:sp>
      <p:sp>
        <p:nvSpPr>
          <p:cNvPr id="8" name="Rectangle 7"/>
          <p:cNvSpPr/>
          <p:nvPr/>
        </p:nvSpPr>
        <p:spPr>
          <a:xfrm>
            <a:off x="804656" y="923330"/>
            <a:ext cx="8468139" cy="5016758"/>
          </a:xfrm>
          <a:prstGeom prst="rect">
            <a:avLst/>
          </a:prstGeom>
        </p:spPr>
        <p:txBody>
          <a:bodyPr wrap="square">
            <a:spAutoFit/>
          </a:bodyPr>
          <a:lstStyle/>
          <a:p>
            <a:r>
              <a:rPr lang="en-US" sz="2800" b="1" dirty="0" smtClean="0">
                <a:solidFill>
                  <a:srgbClr val="00B0F0"/>
                </a:solidFill>
              </a:rPr>
              <a:t>Physical Activity</a:t>
            </a:r>
          </a:p>
          <a:p>
            <a:pPr marL="457200" indent="-457200">
              <a:buFont typeface="+mj-lt"/>
              <a:buAutoNum type="arabicPeriod" startAt="16"/>
            </a:pPr>
            <a:r>
              <a:rPr lang="en-US" sz="2400" dirty="0"/>
              <a:t>Increase the percentage of adolescents (high school students in grades 9-12) who meet the Physical Activity Guidelines for Americans (2008 US DHHS  Physical Activity Guidelines: adolescents who do at least 60 minutes of physical activity a day, every day of the week)</a:t>
            </a:r>
          </a:p>
          <a:p>
            <a:r>
              <a:rPr lang="en-US" sz="2800" b="1" dirty="0">
                <a:solidFill>
                  <a:srgbClr val="00B0F0"/>
                </a:solidFill>
              </a:rPr>
              <a:t>Protective </a:t>
            </a:r>
            <a:r>
              <a:rPr lang="en-US" sz="2800" b="1" dirty="0" smtClean="0">
                <a:solidFill>
                  <a:srgbClr val="00B0F0"/>
                </a:solidFill>
              </a:rPr>
              <a:t>Factors</a:t>
            </a:r>
          </a:p>
          <a:p>
            <a:pPr marL="457200" indent="-457200">
              <a:buFont typeface="+mj-lt"/>
              <a:buAutoNum type="arabicPeriod" startAt="17"/>
            </a:pPr>
            <a:r>
              <a:rPr lang="en-US" sz="2400" dirty="0"/>
              <a:t>Increase the percentage of adolescents (high school students in grades 9-12) with 3 or more adults (besides their parent(s)) who they feel comfortable seeking help </a:t>
            </a:r>
            <a:r>
              <a:rPr lang="en-US" sz="2400" dirty="0" smtClean="0"/>
              <a:t>from</a:t>
            </a:r>
          </a:p>
          <a:p>
            <a:pPr marL="457200" indent="-457200">
              <a:buFont typeface="+mj-lt"/>
              <a:buAutoNum type="arabicPeriod" startAt="17"/>
            </a:pPr>
            <a:r>
              <a:rPr lang="en-US" sz="2400" dirty="0"/>
              <a:t>Increase the percentage of adolescents (high school students in grades 9-12) who feel like they matter to people in their </a:t>
            </a:r>
            <a:r>
              <a:rPr lang="en-US" sz="2400" dirty="0" smtClean="0"/>
              <a:t>community</a:t>
            </a:r>
            <a:endParaRPr lang="en-US" sz="2400" dirty="0"/>
          </a:p>
        </p:txBody>
      </p:sp>
    </p:spTree>
    <p:extLst>
      <p:ext uri="{BB962C8B-B14F-4D97-AF65-F5344CB8AC3E}">
        <p14:creationId xmlns:p14="http://schemas.microsoft.com/office/powerpoint/2010/main" val="2904879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417444" y="5593818"/>
            <a:ext cx="1113182" cy="112165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11966" y="5593817"/>
            <a:ext cx="1121658" cy="1121658"/>
          </a:xfrm>
          <a:prstGeom prst="rect">
            <a:avLst/>
          </a:prstGeom>
          <a:solidFill>
            <a:schemeClr val="bg1"/>
          </a:solidFill>
        </p:spPr>
      </p:pic>
      <p:sp>
        <p:nvSpPr>
          <p:cNvPr id="3" name="TextBox 2"/>
          <p:cNvSpPr txBox="1"/>
          <p:nvPr/>
        </p:nvSpPr>
        <p:spPr>
          <a:xfrm>
            <a:off x="2" y="0"/>
            <a:ext cx="10077448" cy="923330"/>
          </a:xfrm>
          <a:prstGeom prst="rect">
            <a:avLst/>
          </a:prstGeom>
          <a:noFill/>
        </p:spPr>
        <p:txBody>
          <a:bodyPr wrap="square" rtlCol="0">
            <a:spAutoFit/>
          </a:bodyPr>
          <a:lstStyle/>
          <a:p>
            <a:endParaRPr lang="en-US" dirty="0"/>
          </a:p>
          <a:p>
            <a:pPr algn="ctr"/>
            <a:r>
              <a:rPr lang="en-US" dirty="0"/>
              <a:t> </a:t>
            </a:r>
            <a:r>
              <a:rPr lang="en-US" sz="3600" dirty="0" smtClean="0"/>
              <a:t>HA2030 Leading </a:t>
            </a:r>
            <a:r>
              <a:rPr lang="en-US" sz="3600" dirty="0"/>
              <a:t>Health Indicators </a:t>
            </a:r>
          </a:p>
        </p:txBody>
      </p:sp>
      <p:sp>
        <p:nvSpPr>
          <p:cNvPr id="8" name="Rectangle 7"/>
          <p:cNvSpPr/>
          <p:nvPr/>
        </p:nvSpPr>
        <p:spPr>
          <a:xfrm>
            <a:off x="804656" y="1109602"/>
            <a:ext cx="8468139" cy="4278094"/>
          </a:xfrm>
          <a:prstGeom prst="rect">
            <a:avLst/>
          </a:prstGeom>
        </p:spPr>
        <p:txBody>
          <a:bodyPr wrap="square">
            <a:spAutoFit/>
          </a:bodyPr>
          <a:lstStyle/>
          <a:p>
            <a:r>
              <a:rPr lang="en-US" sz="2800" b="1" dirty="0" smtClean="0">
                <a:solidFill>
                  <a:srgbClr val="00B0F0"/>
                </a:solidFill>
              </a:rPr>
              <a:t>Social </a:t>
            </a:r>
            <a:r>
              <a:rPr lang="en-US" sz="2800" b="1" dirty="0">
                <a:solidFill>
                  <a:srgbClr val="00B0F0"/>
                </a:solidFill>
              </a:rPr>
              <a:t>Determinants of </a:t>
            </a:r>
            <a:r>
              <a:rPr lang="en-US" sz="2800" b="1" dirty="0" smtClean="0">
                <a:solidFill>
                  <a:srgbClr val="00B0F0"/>
                </a:solidFill>
              </a:rPr>
              <a:t>Health</a:t>
            </a:r>
            <a:endParaRPr lang="en-US" sz="2000" b="1" dirty="0" smtClean="0">
              <a:solidFill>
                <a:srgbClr val="00B0F0"/>
              </a:solidFill>
            </a:endParaRPr>
          </a:p>
          <a:p>
            <a:pPr marL="514350" indent="-514350">
              <a:buFont typeface="+mj-lt"/>
              <a:buAutoNum type="arabicPeriod" startAt="19"/>
            </a:pPr>
            <a:r>
              <a:rPr lang="en-US" sz="2800" dirty="0"/>
              <a:t>Increase the percentage of high school students who graduate within 4 years of starting 9th </a:t>
            </a:r>
            <a:r>
              <a:rPr lang="en-US" sz="2800" dirty="0" smtClean="0"/>
              <a:t>grade</a:t>
            </a:r>
          </a:p>
          <a:p>
            <a:pPr marL="514350" indent="-514350">
              <a:buFont typeface="+mj-lt"/>
              <a:buAutoNum type="arabicPeriod" startAt="19"/>
            </a:pPr>
            <a:endParaRPr lang="en-US" sz="1600" dirty="0" smtClean="0"/>
          </a:p>
          <a:p>
            <a:pPr marL="514350" indent="-514350">
              <a:buFont typeface="+mj-lt"/>
              <a:buAutoNum type="arabicPeriod" startAt="19"/>
            </a:pPr>
            <a:r>
              <a:rPr lang="en-US" sz="2800" dirty="0"/>
              <a:t>Reduce the percentage of rental occupied households that exceed 50 percent of household income dedicated to </a:t>
            </a:r>
            <a:r>
              <a:rPr lang="en-US" sz="2800" dirty="0" smtClean="0"/>
              <a:t>housing</a:t>
            </a:r>
          </a:p>
          <a:p>
            <a:pPr marL="514350" indent="-514350">
              <a:buFont typeface="+mj-lt"/>
              <a:buAutoNum type="arabicPeriod" startAt="19"/>
            </a:pPr>
            <a:endParaRPr lang="en-US" sz="1600" dirty="0" smtClean="0"/>
          </a:p>
          <a:p>
            <a:pPr marL="514350" indent="-514350">
              <a:buFont typeface="+mj-lt"/>
              <a:buAutoNum type="arabicPeriod" startAt="19"/>
            </a:pPr>
            <a:r>
              <a:rPr lang="en-US" sz="2800" dirty="0"/>
              <a:t>Increase the percentage of residents (all ages) living above the federal poverty level (as defined for AK)</a:t>
            </a:r>
            <a:endParaRPr lang="en-US" sz="2800" dirty="0" smtClean="0"/>
          </a:p>
          <a:p>
            <a:endParaRPr lang="en-US" sz="1600" dirty="0" smtClean="0"/>
          </a:p>
        </p:txBody>
      </p:sp>
    </p:spTree>
    <p:extLst>
      <p:ext uri="{BB962C8B-B14F-4D97-AF65-F5344CB8AC3E}">
        <p14:creationId xmlns:p14="http://schemas.microsoft.com/office/powerpoint/2010/main" val="2662039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52419" y="5760720"/>
            <a:ext cx="982021" cy="9950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11966" y="5760719"/>
            <a:ext cx="995097" cy="995097"/>
          </a:xfrm>
          <a:prstGeom prst="rect">
            <a:avLst/>
          </a:prstGeom>
          <a:solidFill>
            <a:schemeClr val="bg1"/>
          </a:solidFill>
        </p:spPr>
      </p:pic>
      <p:sp>
        <p:nvSpPr>
          <p:cNvPr id="3" name="TextBox 2"/>
          <p:cNvSpPr txBox="1"/>
          <p:nvPr/>
        </p:nvSpPr>
        <p:spPr>
          <a:xfrm>
            <a:off x="2" y="0"/>
            <a:ext cx="10077448" cy="923330"/>
          </a:xfrm>
          <a:prstGeom prst="rect">
            <a:avLst/>
          </a:prstGeom>
          <a:noFill/>
        </p:spPr>
        <p:txBody>
          <a:bodyPr wrap="square" rtlCol="0">
            <a:spAutoFit/>
          </a:bodyPr>
          <a:lstStyle/>
          <a:p>
            <a:endParaRPr lang="en-US" dirty="0"/>
          </a:p>
          <a:p>
            <a:pPr algn="ctr"/>
            <a:r>
              <a:rPr lang="en-US" dirty="0"/>
              <a:t> </a:t>
            </a:r>
            <a:r>
              <a:rPr lang="en-US" sz="3600" dirty="0" smtClean="0"/>
              <a:t>HA2030 Leading </a:t>
            </a:r>
            <a:r>
              <a:rPr lang="en-US" sz="3600" dirty="0"/>
              <a:t>Health Indicators </a:t>
            </a:r>
          </a:p>
        </p:txBody>
      </p:sp>
      <p:sp>
        <p:nvSpPr>
          <p:cNvPr id="8" name="Rectangle 7"/>
          <p:cNvSpPr/>
          <p:nvPr/>
        </p:nvSpPr>
        <p:spPr>
          <a:xfrm>
            <a:off x="804656" y="1109602"/>
            <a:ext cx="8468139" cy="4832092"/>
          </a:xfrm>
          <a:prstGeom prst="rect">
            <a:avLst/>
          </a:prstGeom>
        </p:spPr>
        <p:txBody>
          <a:bodyPr wrap="square">
            <a:spAutoFit/>
          </a:bodyPr>
          <a:lstStyle/>
          <a:p>
            <a:r>
              <a:rPr lang="en-US" sz="2800" b="1" dirty="0" smtClean="0">
                <a:solidFill>
                  <a:srgbClr val="00B0F0"/>
                </a:solidFill>
              </a:rPr>
              <a:t>Substance Misuse</a:t>
            </a:r>
          </a:p>
          <a:p>
            <a:pPr marL="514350" indent="-514350">
              <a:buFont typeface="+mj-lt"/>
              <a:buAutoNum type="arabicPeriod" startAt="22"/>
            </a:pPr>
            <a:r>
              <a:rPr lang="en-US" sz="2800" dirty="0"/>
              <a:t>Reduce the alcohol-induced mortality rate per 100,000 </a:t>
            </a:r>
            <a:r>
              <a:rPr lang="en-US" sz="2800" dirty="0" smtClean="0"/>
              <a:t>population</a:t>
            </a:r>
          </a:p>
          <a:p>
            <a:pPr marL="514350" indent="-514350">
              <a:buFont typeface="+mj-lt"/>
              <a:buAutoNum type="arabicPeriod" startAt="22"/>
            </a:pPr>
            <a:r>
              <a:rPr lang="en-US" sz="2800" dirty="0"/>
              <a:t>Reduce the drug-induced mortality rate per 100,000 </a:t>
            </a:r>
            <a:r>
              <a:rPr lang="en-US" sz="2800" dirty="0" smtClean="0"/>
              <a:t>population</a:t>
            </a:r>
          </a:p>
          <a:p>
            <a:pPr marL="514350" indent="-514350">
              <a:buFont typeface="+mj-lt"/>
              <a:buAutoNum type="arabicPeriod" startAt="22"/>
            </a:pPr>
            <a:r>
              <a:rPr lang="en-US" sz="2800" dirty="0"/>
              <a:t>Reduce the percentage of adults needing but not receiving substance use disorder </a:t>
            </a:r>
            <a:r>
              <a:rPr lang="en-US" sz="2800" dirty="0" smtClean="0"/>
              <a:t>treatment</a:t>
            </a:r>
          </a:p>
          <a:p>
            <a:pPr marL="514350" indent="-514350">
              <a:buFont typeface="+mj-lt"/>
              <a:buAutoNum type="arabicPeriod" startAt="22"/>
            </a:pPr>
            <a:endParaRPr lang="en-US" sz="1600" dirty="0"/>
          </a:p>
          <a:p>
            <a:r>
              <a:rPr lang="en-US" sz="2800" b="1" dirty="0" smtClean="0">
                <a:solidFill>
                  <a:srgbClr val="00B0F0"/>
                </a:solidFill>
              </a:rPr>
              <a:t>Suicide Prevention</a:t>
            </a:r>
          </a:p>
          <a:p>
            <a:pPr marL="514350" indent="-514350">
              <a:buFont typeface="+mj-lt"/>
              <a:buAutoNum type="arabicPeriod" startAt="25"/>
            </a:pPr>
            <a:r>
              <a:rPr lang="en-US" sz="2800" dirty="0" smtClean="0"/>
              <a:t>Reduce </a:t>
            </a:r>
            <a:r>
              <a:rPr lang="en-US" sz="2800" dirty="0"/>
              <a:t>the suicide mortality rate per 100,000 population, among the population aged 15 and </a:t>
            </a:r>
            <a:r>
              <a:rPr lang="en-US" sz="2800" dirty="0" smtClean="0"/>
              <a:t>older</a:t>
            </a:r>
          </a:p>
        </p:txBody>
      </p:sp>
      <p:pic>
        <p:nvPicPr>
          <p:cNvPr id="9" name="Picture 8" descr="HSS logo.jpg"/>
          <p:cNvPicPr/>
          <p:nvPr/>
        </p:nvPicPr>
        <p:blipFill>
          <a:blip r:embed="rId4" cstate="print"/>
          <a:stretch>
            <a:fillRect/>
          </a:stretch>
        </p:blipFill>
        <p:spPr>
          <a:xfrm>
            <a:off x="313645" y="5760719"/>
            <a:ext cx="982021" cy="995097"/>
          </a:xfrm>
          <a:prstGeom prst="rect">
            <a:avLst/>
          </a:prstGeom>
        </p:spPr>
      </p:pic>
    </p:spTree>
    <p:extLst>
      <p:ext uri="{BB962C8B-B14F-4D97-AF65-F5344CB8AC3E}">
        <p14:creationId xmlns:p14="http://schemas.microsoft.com/office/powerpoint/2010/main" val="515444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302528" y="5697078"/>
            <a:ext cx="1004255" cy="10183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11966" y="5625278"/>
            <a:ext cx="1121658" cy="1121658"/>
          </a:xfrm>
          <a:prstGeom prst="rect">
            <a:avLst/>
          </a:prstGeom>
          <a:solidFill>
            <a:schemeClr val="bg1"/>
          </a:solidFill>
        </p:spPr>
      </p:pic>
      <p:sp>
        <p:nvSpPr>
          <p:cNvPr id="3" name="TextBox 2"/>
          <p:cNvSpPr txBox="1"/>
          <p:nvPr/>
        </p:nvSpPr>
        <p:spPr>
          <a:xfrm>
            <a:off x="2" y="0"/>
            <a:ext cx="10077448" cy="923330"/>
          </a:xfrm>
          <a:prstGeom prst="rect">
            <a:avLst/>
          </a:prstGeom>
          <a:noFill/>
        </p:spPr>
        <p:txBody>
          <a:bodyPr wrap="square" rtlCol="0">
            <a:spAutoFit/>
          </a:bodyPr>
          <a:lstStyle/>
          <a:p>
            <a:endParaRPr lang="en-US" dirty="0"/>
          </a:p>
          <a:p>
            <a:pPr algn="ctr"/>
            <a:r>
              <a:rPr lang="en-US" dirty="0"/>
              <a:t> </a:t>
            </a:r>
            <a:r>
              <a:rPr lang="en-US" sz="3600" dirty="0" smtClean="0"/>
              <a:t>HA2030 Leading </a:t>
            </a:r>
            <a:r>
              <a:rPr lang="en-US" sz="3600" dirty="0"/>
              <a:t>Health Indicators </a:t>
            </a:r>
          </a:p>
        </p:txBody>
      </p:sp>
      <p:sp>
        <p:nvSpPr>
          <p:cNvPr id="8" name="Rectangle 7"/>
          <p:cNvSpPr/>
          <p:nvPr/>
        </p:nvSpPr>
        <p:spPr>
          <a:xfrm>
            <a:off x="804656" y="1109602"/>
            <a:ext cx="8468139" cy="4216539"/>
          </a:xfrm>
          <a:prstGeom prst="rect">
            <a:avLst/>
          </a:prstGeom>
        </p:spPr>
        <p:txBody>
          <a:bodyPr wrap="square">
            <a:spAutoFit/>
          </a:bodyPr>
          <a:lstStyle/>
          <a:p>
            <a:r>
              <a:rPr lang="en-US" sz="2800" b="1" dirty="0" smtClean="0">
                <a:solidFill>
                  <a:srgbClr val="01BCFF"/>
                </a:solidFill>
              </a:rPr>
              <a:t>Tobacco Use</a:t>
            </a:r>
            <a:endParaRPr lang="en-US" sz="2000" b="1" dirty="0" smtClean="0">
              <a:solidFill>
                <a:srgbClr val="01BCFF"/>
              </a:solidFill>
            </a:endParaRPr>
          </a:p>
          <a:p>
            <a:pPr marL="514350" indent="-514350">
              <a:buFont typeface="+mj-lt"/>
              <a:buAutoNum type="arabicPeriod" startAt="26"/>
            </a:pPr>
            <a:r>
              <a:rPr lang="en-US" sz="2800" dirty="0"/>
              <a:t>Reduce the percentage of adolescents (high school students in grades 9-12) who have used electronic vapor products, cigarettes, smokeless tobacco, or other tobacco products in the last 30 </a:t>
            </a:r>
            <a:r>
              <a:rPr lang="en-US" sz="2800" dirty="0" smtClean="0"/>
              <a:t>days</a:t>
            </a:r>
          </a:p>
          <a:p>
            <a:pPr marL="514350" indent="-514350">
              <a:buFont typeface="+mj-lt"/>
              <a:buAutoNum type="arabicPeriod" startAt="26"/>
            </a:pPr>
            <a:endParaRPr lang="en-US" sz="1600" dirty="0" smtClean="0"/>
          </a:p>
          <a:p>
            <a:pPr marL="514350" indent="-514350">
              <a:buFont typeface="+mj-lt"/>
              <a:buAutoNum type="arabicPeriod" startAt="26"/>
            </a:pPr>
            <a:r>
              <a:rPr lang="en-US" sz="2800" dirty="0"/>
              <a:t>Reduce the percentage of adults (aged 18 years and older) who currently smoke cigarettes or use electronic vapor products, smokeless tobacco, or other tobacco </a:t>
            </a:r>
            <a:r>
              <a:rPr lang="en-US" sz="2800" dirty="0" smtClean="0"/>
              <a:t>products</a:t>
            </a:r>
            <a:endParaRPr lang="en-US" sz="2800" dirty="0"/>
          </a:p>
        </p:txBody>
      </p:sp>
    </p:spTree>
    <p:extLst>
      <p:ext uri="{BB962C8B-B14F-4D97-AF65-F5344CB8AC3E}">
        <p14:creationId xmlns:p14="http://schemas.microsoft.com/office/powerpoint/2010/main" val="3742080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85749" y="5797044"/>
            <a:ext cx="801177" cy="82336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850154" y="5797043"/>
            <a:ext cx="823365" cy="823365"/>
          </a:xfrm>
          <a:prstGeom prst="rect">
            <a:avLst/>
          </a:prstGeom>
          <a:solidFill>
            <a:schemeClr val="bg1"/>
          </a:solidFill>
        </p:spPr>
      </p:pic>
      <p:sp>
        <p:nvSpPr>
          <p:cNvPr id="3" name="TextBox 2"/>
          <p:cNvSpPr txBox="1"/>
          <p:nvPr/>
        </p:nvSpPr>
        <p:spPr>
          <a:xfrm>
            <a:off x="2" y="0"/>
            <a:ext cx="10077448" cy="923330"/>
          </a:xfrm>
          <a:prstGeom prst="rect">
            <a:avLst/>
          </a:prstGeom>
          <a:noFill/>
        </p:spPr>
        <p:txBody>
          <a:bodyPr wrap="square" rtlCol="0">
            <a:spAutoFit/>
          </a:bodyPr>
          <a:lstStyle/>
          <a:p>
            <a:endParaRPr lang="en-US" dirty="0"/>
          </a:p>
          <a:p>
            <a:pPr algn="ctr"/>
            <a:r>
              <a:rPr lang="en-US" dirty="0"/>
              <a:t> </a:t>
            </a:r>
            <a:r>
              <a:rPr lang="en-US" sz="3600" dirty="0" smtClean="0"/>
              <a:t>HA2030 Leading </a:t>
            </a:r>
            <a:r>
              <a:rPr lang="en-US" sz="3600" dirty="0"/>
              <a:t>Health Indicators </a:t>
            </a:r>
          </a:p>
        </p:txBody>
      </p:sp>
      <p:sp>
        <p:nvSpPr>
          <p:cNvPr id="8" name="Rectangle 7"/>
          <p:cNvSpPr/>
          <p:nvPr/>
        </p:nvSpPr>
        <p:spPr>
          <a:xfrm>
            <a:off x="804656" y="1109602"/>
            <a:ext cx="8468139" cy="5324535"/>
          </a:xfrm>
          <a:prstGeom prst="rect">
            <a:avLst/>
          </a:prstGeom>
        </p:spPr>
        <p:txBody>
          <a:bodyPr wrap="square">
            <a:spAutoFit/>
          </a:bodyPr>
          <a:lstStyle/>
          <a:p>
            <a:r>
              <a:rPr lang="en-US" sz="2800" b="1" dirty="0" smtClean="0">
                <a:solidFill>
                  <a:srgbClr val="00B0F0"/>
                </a:solidFill>
              </a:rPr>
              <a:t>Violence Prevention</a:t>
            </a:r>
          </a:p>
          <a:p>
            <a:pPr marL="514350" indent="-514350">
              <a:buFont typeface="+mj-lt"/>
              <a:buAutoNum type="arabicPeriod" startAt="28"/>
            </a:pPr>
            <a:r>
              <a:rPr lang="en-US" sz="2600" dirty="0"/>
              <a:t>Reduce the percentage of repeated substantiated child maltreatment within last 12 </a:t>
            </a:r>
            <a:r>
              <a:rPr lang="en-US" sz="2600" dirty="0" smtClean="0"/>
              <a:t>months</a:t>
            </a:r>
          </a:p>
          <a:p>
            <a:pPr marL="514350" indent="-514350">
              <a:buFont typeface="+mj-lt"/>
              <a:buAutoNum type="arabicPeriod" startAt="28"/>
            </a:pPr>
            <a:endParaRPr lang="en-US" sz="2600" dirty="0" smtClean="0"/>
          </a:p>
          <a:p>
            <a:pPr marL="514350" indent="-514350">
              <a:buFont typeface="+mj-lt"/>
              <a:buAutoNum type="arabicPeriod" startAt="28"/>
            </a:pPr>
            <a:r>
              <a:rPr lang="en-US" sz="2600" dirty="0" smtClean="0"/>
              <a:t>Reduce </a:t>
            </a:r>
            <a:r>
              <a:rPr lang="en-US" sz="2600" dirty="0"/>
              <a:t>the rate of reported and attempted rape per 100,000 </a:t>
            </a:r>
            <a:r>
              <a:rPr lang="en-US" sz="2600" dirty="0" smtClean="0"/>
              <a:t>population</a:t>
            </a:r>
          </a:p>
          <a:p>
            <a:pPr marL="514350" indent="-514350">
              <a:buFont typeface="+mj-lt"/>
              <a:buAutoNum type="arabicPeriod" startAt="28"/>
            </a:pPr>
            <a:endParaRPr lang="en-US" sz="2600" dirty="0" smtClean="0"/>
          </a:p>
          <a:p>
            <a:pPr marL="514350" indent="-514350">
              <a:buFont typeface="+mj-lt"/>
              <a:buAutoNum type="arabicPeriod" startAt="28"/>
            </a:pPr>
            <a:r>
              <a:rPr lang="en-US" sz="2600" dirty="0" smtClean="0"/>
              <a:t>Reduce </a:t>
            </a:r>
            <a:r>
              <a:rPr lang="en-US" sz="2600" dirty="0"/>
              <a:t>the percentage of adolescents </a:t>
            </a:r>
            <a:r>
              <a:rPr lang="en-US" sz="2600" dirty="0" smtClean="0"/>
              <a:t>(high school students in grades 9-12) who </a:t>
            </a:r>
            <a:r>
              <a:rPr lang="en-US" sz="2600" dirty="0"/>
              <a:t>were ever hit, slammed into something, injured with an object or weapon</a:t>
            </a:r>
            <a:r>
              <a:rPr lang="en-US" sz="2600" strike="sngStrike" dirty="0"/>
              <a:t>,</a:t>
            </a:r>
            <a:r>
              <a:rPr lang="en-US" sz="2600" dirty="0"/>
              <a:t> or physically hurt on purpose by someone they were dating or going out with during the past 12 months</a:t>
            </a:r>
            <a:r>
              <a:rPr lang="en-US" sz="2600" dirty="0" smtClean="0"/>
              <a:t>.</a:t>
            </a:r>
            <a:endParaRPr lang="en-US" sz="2600" dirty="0"/>
          </a:p>
          <a:p>
            <a:pPr marL="514350" indent="-514350">
              <a:buFont typeface="+mj-lt"/>
              <a:buAutoNum type="arabicPeriod" startAt="28"/>
            </a:pPr>
            <a:endParaRPr lang="en-US" sz="2600" dirty="0" smtClean="0"/>
          </a:p>
        </p:txBody>
      </p:sp>
    </p:spTree>
    <p:extLst>
      <p:ext uri="{BB962C8B-B14F-4D97-AF65-F5344CB8AC3E}">
        <p14:creationId xmlns:p14="http://schemas.microsoft.com/office/powerpoint/2010/main" val="3219122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Healthy Alaskans 2020\Lisa's pictures\OTZ_137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30" t="12357"/>
          <a:stretch/>
        </p:blipFill>
        <p:spPr>
          <a:xfrm>
            <a:off x="5962135" y="1889699"/>
            <a:ext cx="3494829" cy="2779578"/>
          </a:xfrm>
          <a:prstGeom prst="rect">
            <a:avLst/>
          </a:prstGeom>
          <a:ln w="28575" cmpd="sng">
            <a:solidFill>
              <a:srgbClr val="FFE102"/>
            </a:solidFill>
            <a:miter lim="800000"/>
            <a:headEnd/>
            <a:tailEnd/>
          </a:ln>
        </p:spPr>
      </p:pic>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5" cstate="print"/>
          <a:stretch>
            <a:fillRect/>
          </a:stretch>
        </p:blipFill>
        <p:spPr>
          <a:xfrm>
            <a:off x="185350" y="5742757"/>
            <a:ext cx="929467" cy="909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873275" y="5742756"/>
            <a:ext cx="909800" cy="909800"/>
          </a:xfrm>
          <a:prstGeom prst="rect">
            <a:avLst/>
          </a:prstGeom>
          <a:solidFill>
            <a:schemeClr val="bg1"/>
          </a:solidFill>
        </p:spPr>
      </p:pic>
      <p:sp>
        <p:nvSpPr>
          <p:cNvPr id="3" name="TextBox 2"/>
          <p:cNvSpPr txBox="1"/>
          <p:nvPr/>
        </p:nvSpPr>
        <p:spPr>
          <a:xfrm>
            <a:off x="185350" y="187932"/>
            <a:ext cx="9892099" cy="923330"/>
          </a:xfrm>
          <a:prstGeom prst="rect">
            <a:avLst/>
          </a:prstGeom>
          <a:noFill/>
        </p:spPr>
        <p:txBody>
          <a:bodyPr wrap="square" rtlCol="0">
            <a:spAutoFit/>
          </a:bodyPr>
          <a:lstStyle/>
          <a:p>
            <a:endParaRPr lang="en-US" dirty="0"/>
          </a:p>
          <a:p>
            <a:pPr algn="ctr"/>
            <a:r>
              <a:rPr lang="en-US" sz="3600" dirty="0"/>
              <a:t> </a:t>
            </a:r>
            <a:r>
              <a:rPr lang="en-US" sz="3600" dirty="0" smtClean="0"/>
              <a:t>HA2030 Strategies and Actions for Success</a:t>
            </a:r>
            <a:endParaRPr lang="en-US" sz="3600" dirty="0"/>
          </a:p>
        </p:txBody>
      </p:sp>
      <p:sp>
        <p:nvSpPr>
          <p:cNvPr id="9" name="TextBox 8"/>
          <p:cNvSpPr txBox="1"/>
          <p:nvPr/>
        </p:nvSpPr>
        <p:spPr>
          <a:xfrm>
            <a:off x="1114817" y="1550254"/>
            <a:ext cx="4698155"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Healthy Alaskans is more than 30 Leading Health Indicators</a:t>
            </a:r>
          </a:p>
          <a:p>
            <a:endParaRPr lang="en-US" sz="2800" dirty="0" smtClean="0"/>
          </a:p>
          <a:p>
            <a:pPr marL="285750" indent="-285750">
              <a:buFont typeface="Arial" panose="020B0604020202020204" pitchFamily="34" charset="0"/>
              <a:buChar char="•"/>
            </a:pPr>
            <a:r>
              <a:rPr lang="en-US" sz="2800" dirty="0" smtClean="0"/>
              <a:t>Evidence Based Strategies and Actions</a:t>
            </a:r>
          </a:p>
          <a:p>
            <a:endParaRPr lang="en-US" sz="2800" dirty="0" smtClean="0"/>
          </a:p>
          <a:p>
            <a:pPr marL="285750" indent="-285750">
              <a:buFont typeface="Arial" panose="020B0604020202020204" pitchFamily="34" charset="0"/>
              <a:buChar char="•"/>
            </a:pPr>
            <a:r>
              <a:rPr lang="en-US" sz="2800" dirty="0" smtClean="0"/>
              <a:t>Implementation Framework</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57660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567619" y="5634990"/>
            <a:ext cx="871483" cy="8909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2" name="TextBox 1"/>
          <p:cNvSpPr txBox="1"/>
          <p:nvPr/>
        </p:nvSpPr>
        <p:spPr>
          <a:xfrm>
            <a:off x="161003" y="189362"/>
            <a:ext cx="9916447" cy="707886"/>
          </a:xfrm>
          <a:prstGeom prst="rect">
            <a:avLst/>
          </a:prstGeom>
          <a:noFill/>
        </p:spPr>
        <p:txBody>
          <a:bodyPr wrap="square" rtlCol="0">
            <a:spAutoFit/>
          </a:bodyPr>
          <a:lstStyle/>
          <a:p>
            <a:pPr algn="ctr"/>
            <a:r>
              <a:rPr lang="en-US" sz="4000" b="1" dirty="0" smtClean="0">
                <a:latin typeface="+mj-lt"/>
              </a:rPr>
              <a:t>Healthy Alaskans 2030: Full Steam Ahead</a:t>
            </a:r>
            <a:endParaRPr lang="en-US" sz="4000" b="1" dirty="0">
              <a:latin typeface="+mj-lt"/>
            </a:endParaRPr>
          </a:p>
        </p:txBody>
      </p:sp>
      <p:sp>
        <p:nvSpPr>
          <p:cNvPr id="8" name="Content Placeholder 2"/>
          <p:cNvSpPr txBox="1">
            <a:spLocks/>
          </p:cNvSpPr>
          <p:nvPr/>
        </p:nvSpPr>
        <p:spPr>
          <a:xfrm>
            <a:off x="567619" y="1165228"/>
            <a:ext cx="9509831" cy="5360670"/>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800" b="1" dirty="0" smtClean="0">
                <a:solidFill>
                  <a:schemeClr val="tx1"/>
                </a:solidFill>
                <a:cs typeface="Arial" charset="0"/>
              </a:rPr>
              <a:t>January 2020 </a:t>
            </a:r>
            <a:r>
              <a:rPr lang="en-US" sz="2800" dirty="0" smtClean="0">
                <a:solidFill>
                  <a:schemeClr val="tx1"/>
                </a:solidFill>
                <a:cs typeface="Arial" charset="0"/>
              </a:rPr>
              <a:t>- Completion of strategies and actions</a:t>
            </a:r>
          </a:p>
          <a:p>
            <a:pPr marL="457200" indent="-457200" algn="l">
              <a:buFont typeface="Arial" panose="020B0604020202020204" pitchFamily="34" charset="0"/>
              <a:buChar char="•"/>
            </a:pPr>
            <a:r>
              <a:rPr lang="en-US" sz="2800" b="1" dirty="0" smtClean="0">
                <a:solidFill>
                  <a:schemeClr val="tx1"/>
                </a:solidFill>
                <a:cs typeface="Arial" charset="0"/>
              </a:rPr>
              <a:t>February 2020 - </a:t>
            </a:r>
            <a:r>
              <a:rPr lang="en-US" sz="2800" dirty="0" smtClean="0">
                <a:solidFill>
                  <a:schemeClr val="tx1"/>
                </a:solidFill>
                <a:cs typeface="Arial" charset="0"/>
              </a:rPr>
              <a:t>New Website </a:t>
            </a:r>
            <a:r>
              <a:rPr lang="en-US" sz="2400" u="sng" dirty="0" smtClean="0">
                <a:hlinkClick r:id="rId6"/>
              </a:rPr>
              <a:t>https</a:t>
            </a:r>
            <a:r>
              <a:rPr lang="en-US" sz="2400" u="sng" dirty="0">
                <a:hlinkClick r:id="rId6"/>
              </a:rPr>
              <a:t>://</a:t>
            </a:r>
            <a:r>
              <a:rPr lang="en-US" sz="2400" u="sng" dirty="0" smtClean="0">
                <a:hlinkClick r:id="rId6"/>
              </a:rPr>
              <a:t>www.healthyalaskans.org</a:t>
            </a:r>
            <a:endParaRPr lang="en-US" sz="2800" dirty="0" smtClean="0"/>
          </a:p>
          <a:p>
            <a:pPr marL="457200" indent="-457200" algn="l">
              <a:buFont typeface="Arial" panose="020B0604020202020204" pitchFamily="34" charset="0"/>
              <a:buChar char="•"/>
            </a:pPr>
            <a:r>
              <a:rPr lang="en-US" sz="2800" b="1" dirty="0" smtClean="0">
                <a:solidFill>
                  <a:schemeClr val="tx1"/>
                </a:solidFill>
                <a:cs typeface="Arial" charset="0"/>
              </a:rPr>
              <a:t>February 2020 </a:t>
            </a:r>
            <a:r>
              <a:rPr lang="en-US" sz="2800" dirty="0" smtClean="0">
                <a:solidFill>
                  <a:schemeClr val="tx1"/>
                </a:solidFill>
                <a:cs typeface="Arial" charset="0"/>
              </a:rPr>
              <a:t>- Public comment period of Healthy Alaskans 2030, State Health Improvement Plan </a:t>
            </a:r>
          </a:p>
          <a:p>
            <a:pPr marL="457200" indent="-457200" algn="l">
              <a:buFont typeface="Arial" panose="020B0604020202020204" pitchFamily="34" charset="0"/>
              <a:buChar char="•"/>
            </a:pPr>
            <a:r>
              <a:rPr lang="en-US" sz="2800" b="1" dirty="0" smtClean="0">
                <a:solidFill>
                  <a:schemeClr val="tx1"/>
                </a:solidFill>
                <a:cs typeface="Arial" charset="0"/>
              </a:rPr>
              <a:t>March 2020 </a:t>
            </a:r>
            <a:r>
              <a:rPr lang="en-US" sz="2800" dirty="0" smtClean="0">
                <a:solidFill>
                  <a:schemeClr val="tx1"/>
                </a:solidFill>
                <a:cs typeface="Arial" charset="0"/>
              </a:rPr>
              <a:t>- </a:t>
            </a:r>
            <a:r>
              <a:rPr lang="en-US" sz="2800" dirty="0" smtClean="0">
                <a:solidFill>
                  <a:schemeClr val="tx1"/>
                </a:solidFill>
              </a:rPr>
              <a:t>Comprehensive </a:t>
            </a:r>
            <a:r>
              <a:rPr lang="en-US" sz="2800" dirty="0">
                <a:solidFill>
                  <a:schemeClr val="tx1"/>
                </a:solidFill>
              </a:rPr>
              <a:t>State Health Improvement Plan document finalized &amp; </a:t>
            </a:r>
            <a:r>
              <a:rPr lang="en-US" sz="2800" dirty="0" smtClean="0">
                <a:solidFill>
                  <a:schemeClr val="tx1"/>
                </a:solidFill>
              </a:rPr>
              <a:t>published</a:t>
            </a:r>
            <a:endParaRPr lang="en-US" sz="2800" dirty="0" smtClean="0">
              <a:solidFill>
                <a:schemeClr val="tx1"/>
              </a:solidFill>
              <a:cs typeface="Arial" charset="0"/>
            </a:endParaRPr>
          </a:p>
          <a:p>
            <a:pPr marL="457200" indent="-457200" algn="l">
              <a:buFont typeface="Arial" panose="020B0604020202020204" pitchFamily="34" charset="0"/>
              <a:buChar char="•"/>
            </a:pPr>
            <a:r>
              <a:rPr lang="en-US" sz="2800" b="1" dirty="0" smtClean="0">
                <a:solidFill>
                  <a:schemeClr val="tx1"/>
                </a:solidFill>
                <a:cs typeface="Arial" charset="0"/>
              </a:rPr>
              <a:t>2020-2030 </a:t>
            </a:r>
            <a:r>
              <a:rPr lang="en-US" sz="2800" dirty="0" smtClean="0">
                <a:solidFill>
                  <a:schemeClr val="tx1"/>
                </a:solidFill>
                <a:cs typeface="Arial" charset="0"/>
              </a:rPr>
              <a:t>- Focus on structured, </a:t>
            </a:r>
            <a:r>
              <a:rPr lang="en-US" sz="2800" dirty="0">
                <a:solidFill>
                  <a:schemeClr val="tx1"/>
                </a:solidFill>
                <a:cs typeface="Arial" charset="0"/>
              </a:rPr>
              <a:t>s</a:t>
            </a:r>
            <a:r>
              <a:rPr lang="en-US" sz="2800" dirty="0" smtClean="0">
                <a:solidFill>
                  <a:schemeClr val="tx1"/>
                </a:solidFill>
                <a:cs typeface="Arial" charset="0"/>
              </a:rPr>
              <a:t>ustained implementation efforts and monitor progress</a:t>
            </a:r>
          </a:p>
          <a:p>
            <a:pPr algn="l">
              <a:buFont typeface="Arial" charset="0"/>
              <a:buNone/>
            </a:pPr>
            <a:endParaRPr lang="en-US" sz="2400"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spTree>
    <p:extLst>
      <p:ext uri="{BB962C8B-B14F-4D97-AF65-F5344CB8AC3E}">
        <p14:creationId xmlns:p14="http://schemas.microsoft.com/office/powerpoint/2010/main" val="1621124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96103" y="5383459"/>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pic>
        <p:nvPicPr>
          <p:cNvPr id="2" name="Picture 1"/>
          <p:cNvPicPr>
            <a:picLocks noChangeAspect="1"/>
          </p:cNvPicPr>
          <p:nvPr/>
        </p:nvPicPr>
        <p:blipFill>
          <a:blip r:embed="rId6"/>
          <a:stretch>
            <a:fillRect/>
          </a:stretch>
        </p:blipFill>
        <p:spPr>
          <a:xfrm>
            <a:off x="2403937" y="1156673"/>
            <a:ext cx="5500541" cy="2767595"/>
          </a:xfrm>
          <a:prstGeom prst="rect">
            <a:avLst/>
          </a:prstGeom>
        </p:spPr>
      </p:pic>
      <p:sp>
        <p:nvSpPr>
          <p:cNvPr id="3" name="TextBox 2"/>
          <p:cNvSpPr txBox="1"/>
          <p:nvPr/>
        </p:nvSpPr>
        <p:spPr>
          <a:xfrm>
            <a:off x="0" y="325676"/>
            <a:ext cx="10077450" cy="830997"/>
          </a:xfrm>
          <a:prstGeom prst="rect">
            <a:avLst/>
          </a:prstGeom>
          <a:noFill/>
        </p:spPr>
        <p:txBody>
          <a:bodyPr wrap="square" rtlCol="0">
            <a:spAutoFit/>
          </a:bodyPr>
          <a:lstStyle/>
          <a:p>
            <a:pPr algn="ctr"/>
            <a:r>
              <a:rPr lang="en-US" sz="4800" dirty="0" smtClean="0"/>
              <a:t>YOU can get involved!</a:t>
            </a:r>
            <a:endParaRPr lang="en-US" sz="4800" dirty="0"/>
          </a:p>
        </p:txBody>
      </p:sp>
      <p:sp>
        <p:nvSpPr>
          <p:cNvPr id="8" name="TextBox 7"/>
          <p:cNvSpPr txBox="1"/>
          <p:nvPr/>
        </p:nvSpPr>
        <p:spPr>
          <a:xfrm>
            <a:off x="1656517" y="4111578"/>
            <a:ext cx="7208514"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itchFamily="34" charset="0"/>
                <a:cs typeface="Arial" pitchFamily="34" charset="0"/>
              </a:rPr>
              <a:t>Visit the Healthy </a:t>
            </a:r>
            <a:r>
              <a:rPr lang="en-US" sz="2400" dirty="0" smtClean="0">
                <a:latin typeface="Arial" pitchFamily="34" charset="0"/>
                <a:cs typeface="Arial" pitchFamily="34" charset="0"/>
              </a:rPr>
              <a:t>Alaskans website</a:t>
            </a:r>
          </a:p>
          <a:p>
            <a:pPr marL="285750" indent="-285750">
              <a:buFont typeface="Arial" panose="020B0604020202020204" pitchFamily="34" charset="0"/>
              <a:buChar char="•"/>
            </a:pPr>
            <a:r>
              <a:rPr lang="en-US" sz="2400" dirty="0" smtClean="0">
                <a:latin typeface="Arial" pitchFamily="34" charset="0"/>
                <a:cs typeface="Arial" pitchFamily="34" charset="0"/>
              </a:rPr>
              <a:t>Sign </a:t>
            </a:r>
            <a:r>
              <a:rPr lang="en-US" sz="2400" dirty="0">
                <a:latin typeface="Arial" pitchFamily="34" charset="0"/>
                <a:cs typeface="Arial" pitchFamily="34" charset="0"/>
              </a:rPr>
              <a:t>up to receive updates on </a:t>
            </a:r>
            <a:r>
              <a:rPr lang="en-US" sz="2400" dirty="0" smtClean="0">
                <a:latin typeface="Arial" pitchFamily="34" charset="0"/>
                <a:cs typeface="Arial" pitchFamily="34" charset="0"/>
              </a:rPr>
              <a:t>news </a:t>
            </a:r>
            <a:r>
              <a:rPr lang="en-US" sz="2400" dirty="0">
                <a:latin typeface="Arial" pitchFamily="34" charset="0"/>
                <a:cs typeface="Arial" pitchFamily="34" charset="0"/>
              </a:rPr>
              <a:t>and </a:t>
            </a:r>
            <a:r>
              <a:rPr lang="en-US" sz="2400" dirty="0" smtClean="0">
                <a:latin typeface="Arial" pitchFamily="34" charset="0"/>
                <a:cs typeface="Arial" pitchFamily="34" charset="0"/>
              </a:rPr>
              <a:t>activities</a:t>
            </a:r>
          </a:p>
          <a:p>
            <a:pPr marL="285750" indent="-285750">
              <a:buFont typeface="Arial" panose="020B0604020202020204" pitchFamily="34" charset="0"/>
              <a:buChar char="•"/>
            </a:pPr>
            <a:r>
              <a:rPr lang="en-US" sz="2400" dirty="0" smtClean="0">
                <a:latin typeface="Arial" pitchFamily="34" charset="0"/>
                <a:cs typeface="Arial" pitchFamily="34" charset="0"/>
              </a:rPr>
              <a:t>Join or initiate an implementation team</a:t>
            </a:r>
          </a:p>
          <a:p>
            <a:pPr marL="285750" indent="-285750">
              <a:buFont typeface="Arial" panose="020B0604020202020204" pitchFamily="34" charset="0"/>
              <a:buChar char="•"/>
            </a:pPr>
            <a:r>
              <a:rPr lang="en-US" sz="2400" dirty="0" smtClean="0">
                <a:latin typeface="Arial" pitchFamily="34" charset="0"/>
                <a:cs typeface="Arial" pitchFamily="34" charset="0"/>
              </a:rPr>
              <a:t>Align your work with HA2030 goals and strategies</a:t>
            </a:r>
          </a:p>
          <a:p>
            <a:pPr marL="285750" indent="-285750">
              <a:buFont typeface="Arial" panose="020B0604020202020204" pitchFamily="34" charset="0"/>
              <a:buChar char="•"/>
            </a:pPr>
            <a:r>
              <a:rPr lang="en-US" sz="2400" dirty="0" smtClean="0">
                <a:latin typeface="Arial" pitchFamily="34" charset="0"/>
                <a:cs typeface="Arial" pitchFamily="34" charset="0"/>
              </a:rPr>
              <a:t>Use Healthy Alaskans data </a:t>
            </a:r>
          </a:p>
          <a:p>
            <a:pPr marL="285750" indent="-285750">
              <a:buFont typeface="Arial" panose="020B0604020202020204" pitchFamily="34" charset="0"/>
              <a:buChar char="•"/>
            </a:pPr>
            <a:r>
              <a:rPr lang="en-US" sz="2400" b="1" dirty="0" smtClean="0">
                <a:latin typeface="Arial" pitchFamily="34" charset="0"/>
                <a:cs typeface="Arial" pitchFamily="34" charset="0"/>
              </a:rPr>
              <a:t>Spread the word about HA2030!</a:t>
            </a:r>
          </a:p>
          <a:p>
            <a:endParaRPr lang="en-US" dirty="0"/>
          </a:p>
        </p:txBody>
      </p:sp>
    </p:spTree>
    <p:extLst>
      <p:ext uri="{BB962C8B-B14F-4D97-AF65-F5344CB8AC3E}">
        <p14:creationId xmlns:p14="http://schemas.microsoft.com/office/powerpoint/2010/main" val="3305936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96103" y="5383459"/>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8" name="Title 1"/>
          <p:cNvSpPr txBox="1">
            <a:spLocks/>
          </p:cNvSpPr>
          <p:nvPr/>
        </p:nvSpPr>
        <p:spPr>
          <a:xfrm>
            <a:off x="0" y="0"/>
            <a:ext cx="1007745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latin typeface="+mn-lt"/>
              </a:rPr>
              <a:t>Connect with Healthy Alaskans</a:t>
            </a:r>
            <a:endParaRPr lang="en-US" sz="4800" dirty="0">
              <a:latin typeface="+mn-lt"/>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6922" y="1136692"/>
            <a:ext cx="4034712" cy="4584616"/>
          </a:xfrm>
          <a:prstGeom prst="rect">
            <a:avLst/>
          </a:prstGeom>
        </p:spPr>
      </p:pic>
      <p:sp>
        <p:nvSpPr>
          <p:cNvPr id="10" name="TextBox 9"/>
          <p:cNvSpPr txBox="1"/>
          <p:nvPr/>
        </p:nvSpPr>
        <p:spPr>
          <a:xfrm>
            <a:off x="5210341" y="1225689"/>
            <a:ext cx="4867107" cy="5139869"/>
          </a:xfrm>
          <a:prstGeom prst="rect">
            <a:avLst/>
          </a:prstGeom>
          <a:noFill/>
        </p:spPr>
        <p:txBody>
          <a:bodyPr wrap="square" rtlCol="0">
            <a:spAutoFit/>
          </a:bodyPr>
          <a:lstStyle/>
          <a:p>
            <a:r>
              <a:rPr lang="en-US" sz="2000" dirty="0">
                <a:solidFill>
                  <a:prstClr val="black"/>
                </a:solidFill>
              </a:rPr>
              <a:t>Cheryl </a:t>
            </a:r>
            <a:r>
              <a:rPr lang="en-US" sz="2000" dirty="0" smtClean="0">
                <a:solidFill>
                  <a:prstClr val="black"/>
                </a:solidFill>
              </a:rPr>
              <a:t>Dalena </a:t>
            </a:r>
          </a:p>
          <a:p>
            <a:r>
              <a:rPr lang="en-US" sz="2000" dirty="0" smtClean="0">
                <a:solidFill>
                  <a:prstClr val="black"/>
                </a:solidFill>
                <a:hlinkClick r:id="rId7"/>
              </a:rPr>
              <a:t>cadalena@anthc.org</a:t>
            </a:r>
            <a:endParaRPr lang="en-US" sz="2000" dirty="0">
              <a:solidFill>
                <a:prstClr val="black"/>
              </a:solidFill>
            </a:endParaRPr>
          </a:p>
          <a:p>
            <a:endParaRPr lang="en-US" sz="1200" dirty="0" smtClean="0">
              <a:solidFill>
                <a:prstClr val="black"/>
              </a:solidFill>
            </a:endParaRPr>
          </a:p>
          <a:p>
            <a:r>
              <a:rPr lang="en-US" sz="2000" dirty="0" smtClean="0">
                <a:solidFill>
                  <a:prstClr val="black"/>
                </a:solidFill>
              </a:rPr>
              <a:t>Dana </a:t>
            </a:r>
            <a:r>
              <a:rPr lang="en-US" sz="2000" dirty="0">
                <a:solidFill>
                  <a:prstClr val="black"/>
                </a:solidFill>
              </a:rPr>
              <a:t>Diehl</a:t>
            </a:r>
          </a:p>
          <a:p>
            <a:r>
              <a:rPr lang="en-US" sz="2000" dirty="0">
                <a:solidFill>
                  <a:prstClr val="black"/>
                </a:solidFill>
                <a:hlinkClick r:id="rId7"/>
              </a:rPr>
              <a:t>dadiehl@anthc.org</a:t>
            </a:r>
            <a:endParaRPr lang="en-US" sz="2000" dirty="0">
              <a:solidFill>
                <a:prstClr val="black"/>
              </a:solidFill>
            </a:endParaRPr>
          </a:p>
          <a:p>
            <a:endParaRPr lang="en-US" sz="1200" dirty="0" smtClean="0"/>
          </a:p>
          <a:p>
            <a:r>
              <a:rPr lang="en-US" sz="2000" dirty="0" smtClean="0"/>
              <a:t>Andrea </a:t>
            </a:r>
            <a:r>
              <a:rPr lang="en-US" sz="2000" dirty="0"/>
              <a:t>Fenaughty, PhD</a:t>
            </a:r>
          </a:p>
          <a:p>
            <a:r>
              <a:rPr lang="en-US" sz="2000" dirty="0">
                <a:hlinkClick r:id="rId8"/>
              </a:rPr>
              <a:t>Andrea.Fenaughty@alaska.gov</a:t>
            </a:r>
            <a:endParaRPr lang="en-US" sz="2000" dirty="0"/>
          </a:p>
          <a:p>
            <a:endParaRPr lang="en-US" sz="1200" dirty="0" smtClean="0"/>
          </a:p>
          <a:p>
            <a:r>
              <a:rPr lang="en-US" sz="2000" dirty="0" smtClean="0"/>
              <a:t>Lisa </a:t>
            </a:r>
            <a:r>
              <a:rPr lang="en-US" sz="2000" dirty="0"/>
              <a:t>McGuire, MPH</a:t>
            </a:r>
          </a:p>
          <a:p>
            <a:r>
              <a:rPr lang="en-US" sz="2000" dirty="0" smtClean="0">
                <a:hlinkClick r:id="rId8"/>
              </a:rPr>
              <a:t>Lisa.mcguire@alaska.gov</a:t>
            </a:r>
            <a:endParaRPr lang="en-US" sz="2000" dirty="0"/>
          </a:p>
          <a:p>
            <a:endParaRPr lang="en-US" sz="1200" dirty="0" smtClean="0"/>
          </a:p>
          <a:p>
            <a:r>
              <a:rPr lang="en-US" sz="2000" dirty="0" smtClean="0"/>
              <a:t>Healthy </a:t>
            </a:r>
            <a:r>
              <a:rPr lang="en-US" sz="2000" dirty="0"/>
              <a:t>Alaskans </a:t>
            </a:r>
            <a:r>
              <a:rPr lang="en-US" sz="2000" dirty="0" smtClean="0"/>
              <a:t>Email</a:t>
            </a:r>
          </a:p>
          <a:p>
            <a:r>
              <a:rPr lang="en-US" sz="2000" dirty="0" smtClean="0">
                <a:hlinkClick r:id="rId9"/>
              </a:rPr>
              <a:t>healthyalaskans@alaska.gov</a:t>
            </a:r>
            <a:endParaRPr lang="en-US" sz="2000" dirty="0"/>
          </a:p>
          <a:p>
            <a:endParaRPr lang="en-US" sz="2000" dirty="0"/>
          </a:p>
          <a:p>
            <a:endParaRPr lang="en-US" sz="2000" dirty="0" smtClean="0"/>
          </a:p>
          <a:p>
            <a:endParaRPr lang="en-US" sz="2000" dirty="0" smtClean="0">
              <a:solidFill>
                <a:prstClr val="black"/>
              </a:solidFill>
            </a:endParaRPr>
          </a:p>
          <a:p>
            <a:endParaRPr lang="en-US" sz="2000" dirty="0"/>
          </a:p>
        </p:txBody>
      </p:sp>
      <p:sp>
        <p:nvSpPr>
          <p:cNvPr id="2" name="TextBox 1"/>
          <p:cNvSpPr txBox="1"/>
          <p:nvPr/>
        </p:nvSpPr>
        <p:spPr>
          <a:xfrm>
            <a:off x="1985447" y="5494140"/>
            <a:ext cx="6449786" cy="954107"/>
          </a:xfrm>
          <a:prstGeom prst="rect">
            <a:avLst/>
          </a:prstGeom>
          <a:noFill/>
        </p:spPr>
        <p:txBody>
          <a:bodyPr wrap="square" rtlCol="0">
            <a:spAutoFit/>
          </a:bodyPr>
          <a:lstStyle/>
          <a:p>
            <a:pPr algn="ctr"/>
            <a:r>
              <a:rPr lang="en-US" sz="2800" b="1" dirty="0" smtClean="0">
                <a:solidFill>
                  <a:schemeClr val="accent1">
                    <a:lumMod val="75000"/>
                  </a:schemeClr>
                </a:solidFill>
              </a:rPr>
              <a:t>New Website Coming Soon!!</a:t>
            </a:r>
          </a:p>
          <a:p>
            <a:pPr algn="ctr"/>
            <a:r>
              <a:rPr lang="en-US" sz="2800" u="sng" dirty="0">
                <a:hlinkClick r:id="rId10"/>
              </a:rPr>
              <a:t>https://</a:t>
            </a:r>
            <a:r>
              <a:rPr lang="en-US" sz="2800" u="sng" dirty="0" smtClean="0">
                <a:hlinkClick r:id="rId10"/>
              </a:rPr>
              <a:t>www.healthyalaskans.org</a:t>
            </a:r>
            <a:endParaRPr lang="en-US" sz="2800" dirty="0"/>
          </a:p>
        </p:txBody>
      </p:sp>
    </p:spTree>
    <p:extLst>
      <p:ext uri="{BB962C8B-B14F-4D97-AF65-F5344CB8AC3E}">
        <p14:creationId xmlns:p14="http://schemas.microsoft.com/office/powerpoint/2010/main" val="3975554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6" name="Picture 5" descr="HSS logo.jpg"/>
          <p:cNvPicPr/>
          <p:nvPr/>
        </p:nvPicPr>
        <p:blipFill>
          <a:blip r:embed="rId4" cstate="print"/>
          <a:stretch>
            <a:fillRect/>
          </a:stretch>
        </p:blipFill>
        <p:spPr>
          <a:xfrm>
            <a:off x="296103" y="5383459"/>
            <a:ext cx="1142999" cy="11424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2" name="TextBox 1"/>
          <p:cNvSpPr txBox="1"/>
          <p:nvPr/>
        </p:nvSpPr>
        <p:spPr>
          <a:xfrm>
            <a:off x="161003" y="377330"/>
            <a:ext cx="9773520" cy="707886"/>
          </a:xfrm>
          <a:prstGeom prst="rect">
            <a:avLst/>
          </a:prstGeom>
          <a:noFill/>
        </p:spPr>
        <p:txBody>
          <a:bodyPr wrap="square" rtlCol="0">
            <a:spAutoFit/>
          </a:bodyPr>
          <a:lstStyle/>
          <a:p>
            <a:pPr algn="ctr"/>
            <a:r>
              <a:rPr lang="en-US" sz="4000" b="1" dirty="0">
                <a:latin typeface="+mj-lt"/>
              </a:rPr>
              <a:t>Healthy Alaskans </a:t>
            </a:r>
            <a:r>
              <a:rPr lang="en-US" sz="4000" b="1" dirty="0" smtClean="0">
                <a:latin typeface="+mj-lt"/>
              </a:rPr>
              <a:t>History</a:t>
            </a:r>
            <a:endParaRPr lang="en-US" sz="4000" b="1" dirty="0">
              <a:latin typeface="+mj-lt"/>
            </a:endParaRPr>
          </a:p>
        </p:txBody>
      </p:sp>
      <p:sp>
        <p:nvSpPr>
          <p:cNvPr id="3" name="TextBox 2"/>
          <p:cNvSpPr txBox="1"/>
          <p:nvPr/>
        </p:nvSpPr>
        <p:spPr>
          <a:xfrm>
            <a:off x="161002" y="3684408"/>
            <a:ext cx="4277616" cy="461665"/>
          </a:xfrm>
          <a:prstGeom prst="rect">
            <a:avLst/>
          </a:prstGeom>
          <a:noFill/>
        </p:spPr>
        <p:txBody>
          <a:bodyPr wrap="square" rtlCol="0">
            <a:spAutoFit/>
          </a:bodyPr>
          <a:lstStyle/>
          <a:p>
            <a:pPr>
              <a:spcBef>
                <a:spcPts val="1200"/>
              </a:spcBef>
            </a:pPr>
            <a:endParaRPr lang="en-US" sz="2400" dirty="0"/>
          </a:p>
        </p:txBody>
      </p:sp>
      <p:graphicFrame>
        <p:nvGraphicFramePr>
          <p:cNvPr id="9" name="Diagram 8"/>
          <p:cNvGraphicFramePr/>
          <p:nvPr>
            <p:extLst>
              <p:ext uri="{D42A27DB-BD31-4B8C-83A1-F6EECF244321}">
                <p14:modId xmlns:p14="http://schemas.microsoft.com/office/powerpoint/2010/main" val="1050797035"/>
              </p:ext>
            </p:extLst>
          </p:nvPr>
        </p:nvGraphicFramePr>
        <p:xfrm>
          <a:off x="983763" y="1372093"/>
          <a:ext cx="8128000" cy="16432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Content Placeholder 2"/>
          <p:cNvSpPr txBox="1">
            <a:spLocks/>
          </p:cNvSpPr>
          <p:nvPr/>
        </p:nvSpPr>
        <p:spPr>
          <a:xfrm>
            <a:off x="1582029" y="3238378"/>
            <a:ext cx="6938933" cy="3287519"/>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cs typeface="Arial" charset="0"/>
              </a:rPr>
              <a:t>Composition</a:t>
            </a:r>
          </a:p>
          <a:p>
            <a:pPr marL="457200" indent="-457200" algn="l">
              <a:buFont typeface="Arial" panose="020B0604020202020204" pitchFamily="34" charset="0"/>
              <a:buChar char="•"/>
            </a:pPr>
            <a:r>
              <a:rPr lang="en-US" dirty="0" smtClean="0">
                <a:solidFill>
                  <a:schemeClr val="tx1"/>
                </a:solidFill>
                <a:cs typeface="Arial" charset="0"/>
              </a:rPr>
              <a:t>What worked</a:t>
            </a:r>
          </a:p>
          <a:p>
            <a:pPr marL="457200" indent="-457200" algn="l">
              <a:buFont typeface="Arial" panose="020B0604020202020204" pitchFamily="34" charset="0"/>
              <a:buChar char="•"/>
            </a:pPr>
            <a:r>
              <a:rPr lang="en-US" dirty="0" smtClean="0">
                <a:solidFill>
                  <a:schemeClr val="tx1"/>
                </a:solidFill>
                <a:cs typeface="Arial" charset="0"/>
              </a:rPr>
              <a:t>Improvements </a:t>
            </a: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spTree>
    <p:extLst>
      <p:ext uri="{BB962C8B-B14F-4D97-AF65-F5344CB8AC3E}">
        <p14:creationId xmlns:p14="http://schemas.microsoft.com/office/powerpoint/2010/main" val="1682374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2" name="TextBox 1"/>
          <p:cNvSpPr txBox="1"/>
          <p:nvPr/>
        </p:nvSpPr>
        <p:spPr>
          <a:xfrm>
            <a:off x="161003" y="377330"/>
            <a:ext cx="9773520" cy="707886"/>
          </a:xfrm>
          <a:prstGeom prst="rect">
            <a:avLst/>
          </a:prstGeom>
          <a:noFill/>
        </p:spPr>
        <p:txBody>
          <a:bodyPr wrap="square" rtlCol="0">
            <a:spAutoFit/>
          </a:bodyPr>
          <a:lstStyle/>
          <a:p>
            <a:pPr algn="ctr"/>
            <a:r>
              <a:rPr lang="en-US" sz="4000" dirty="0"/>
              <a:t>Healthy Alaskans </a:t>
            </a:r>
            <a:r>
              <a:rPr lang="en-US" sz="4000" dirty="0" smtClean="0"/>
              <a:t>2000</a:t>
            </a:r>
            <a:endParaRPr lang="en-US" sz="4000" dirty="0"/>
          </a:p>
        </p:txBody>
      </p:sp>
      <p:sp>
        <p:nvSpPr>
          <p:cNvPr id="3" name="TextBox 2"/>
          <p:cNvSpPr txBox="1"/>
          <p:nvPr/>
        </p:nvSpPr>
        <p:spPr>
          <a:xfrm>
            <a:off x="161002" y="3684408"/>
            <a:ext cx="4277616" cy="461665"/>
          </a:xfrm>
          <a:prstGeom prst="rect">
            <a:avLst/>
          </a:prstGeom>
          <a:noFill/>
        </p:spPr>
        <p:txBody>
          <a:bodyPr wrap="square" rtlCol="0">
            <a:spAutoFit/>
          </a:bodyPr>
          <a:lstStyle/>
          <a:p>
            <a:pPr>
              <a:spcBef>
                <a:spcPts val="1200"/>
              </a:spcBef>
            </a:pPr>
            <a:endParaRPr lang="en-US" sz="2400" dirty="0"/>
          </a:p>
        </p:txBody>
      </p:sp>
      <p:sp>
        <p:nvSpPr>
          <p:cNvPr id="10" name="Content Placeholder 2"/>
          <p:cNvSpPr txBox="1">
            <a:spLocks/>
          </p:cNvSpPr>
          <p:nvPr/>
        </p:nvSpPr>
        <p:spPr>
          <a:xfrm>
            <a:off x="606730" y="1044311"/>
            <a:ext cx="6805464" cy="5280193"/>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cs typeface="Arial" charset="0"/>
              </a:rPr>
              <a:t>More planning, coordination needed; HP 2000</a:t>
            </a:r>
          </a:p>
          <a:p>
            <a:pPr marL="457200" indent="-457200" algn="l">
              <a:buFont typeface="Arial" panose="020B0604020202020204" pitchFamily="34" charset="0"/>
              <a:buChar char="•"/>
            </a:pPr>
            <a:r>
              <a:rPr lang="en-US" dirty="0">
                <a:solidFill>
                  <a:schemeClr val="tx1"/>
                </a:solidFill>
                <a:cs typeface="Arial" charset="0"/>
              </a:rPr>
              <a:t>Health Promotion, Health Protection, Preventive Services</a:t>
            </a:r>
          </a:p>
          <a:p>
            <a:pPr marL="457200" indent="-457200" algn="l">
              <a:buFont typeface="Arial" panose="020B0604020202020204" pitchFamily="34" charset="0"/>
              <a:buChar char="•"/>
            </a:pPr>
            <a:r>
              <a:rPr lang="en-US" dirty="0" smtClean="0">
                <a:solidFill>
                  <a:schemeClr val="tx1"/>
                </a:solidFill>
                <a:cs typeface="Arial" charset="0"/>
              </a:rPr>
              <a:t>140 indicators, targets (by subgroup)</a:t>
            </a:r>
          </a:p>
          <a:p>
            <a:pPr marL="457200" indent="-457200" algn="l">
              <a:buFont typeface="Arial" panose="020B0604020202020204" pitchFamily="34" charset="0"/>
              <a:buChar char="•"/>
            </a:pPr>
            <a:r>
              <a:rPr lang="en-US" dirty="0" smtClean="0">
                <a:solidFill>
                  <a:schemeClr val="tx1"/>
                </a:solidFill>
                <a:cs typeface="Arial" charset="0"/>
              </a:rPr>
              <a:t>Current trends, Recommendations, Key organizations</a:t>
            </a:r>
          </a:p>
          <a:p>
            <a:pPr marL="457200" indent="-457200" algn="l">
              <a:buFont typeface="Arial" panose="020B0604020202020204" pitchFamily="34" charset="0"/>
              <a:buChar char="•"/>
            </a:pPr>
            <a:r>
              <a:rPr lang="en-US" dirty="0" smtClean="0">
                <a:solidFill>
                  <a:schemeClr val="tx1"/>
                </a:solidFill>
                <a:cs typeface="Arial" charset="0"/>
              </a:rPr>
              <a:t>No regular monitoring</a:t>
            </a:r>
          </a:p>
          <a:p>
            <a:pPr marL="457200" indent="-457200" algn="l">
              <a:buFont typeface="Arial" panose="020B0604020202020204" pitchFamily="34" charset="0"/>
              <a:buChar char="•"/>
            </a:pPr>
            <a:r>
              <a:rPr lang="en-US" dirty="0" smtClean="0">
                <a:solidFill>
                  <a:schemeClr val="tx1"/>
                </a:solidFill>
                <a:cs typeface="Arial" charset="0"/>
              </a:rPr>
              <a:t>State led</a:t>
            </a:r>
          </a:p>
          <a:p>
            <a:pPr marL="457200" indent="-457200" algn="l">
              <a:buFont typeface="Arial" panose="020B0604020202020204" pitchFamily="34" charset="0"/>
              <a:buChar char="•"/>
            </a:pPr>
            <a:r>
              <a:rPr lang="en-US" dirty="0" smtClean="0">
                <a:solidFill>
                  <a:schemeClr val="tx1"/>
                </a:solidFill>
                <a:cs typeface="Arial" charset="0"/>
              </a:rPr>
              <a:t>Implementation plan?</a:t>
            </a: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pic>
        <p:nvPicPr>
          <p:cNvPr id="8" name="Picture 7"/>
          <p:cNvPicPr>
            <a:picLocks noChangeAspect="1"/>
          </p:cNvPicPr>
          <p:nvPr/>
        </p:nvPicPr>
        <p:blipFill rotWithShape="1">
          <a:blip r:embed="rId4"/>
          <a:srcRect l="15963" r="14872"/>
          <a:stretch/>
        </p:blipFill>
        <p:spPr>
          <a:xfrm>
            <a:off x="7251152" y="2998926"/>
            <a:ext cx="2683371" cy="352697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spTree>
    <p:extLst>
      <p:ext uri="{BB962C8B-B14F-4D97-AF65-F5344CB8AC3E}">
        <p14:creationId xmlns:p14="http://schemas.microsoft.com/office/powerpoint/2010/main" val="660113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38377" y="5404240"/>
            <a:ext cx="1121658" cy="1121658"/>
          </a:xfrm>
          <a:prstGeom prst="rect">
            <a:avLst/>
          </a:prstGeom>
          <a:solidFill>
            <a:schemeClr val="bg1"/>
          </a:solidFill>
        </p:spPr>
      </p:pic>
      <p:sp>
        <p:nvSpPr>
          <p:cNvPr id="2" name="TextBox 1"/>
          <p:cNvSpPr txBox="1"/>
          <p:nvPr/>
        </p:nvSpPr>
        <p:spPr>
          <a:xfrm>
            <a:off x="161002" y="265159"/>
            <a:ext cx="9773520" cy="707886"/>
          </a:xfrm>
          <a:prstGeom prst="rect">
            <a:avLst/>
          </a:prstGeom>
          <a:noFill/>
        </p:spPr>
        <p:txBody>
          <a:bodyPr wrap="square" rtlCol="0">
            <a:spAutoFit/>
          </a:bodyPr>
          <a:lstStyle/>
          <a:p>
            <a:pPr algn="ctr"/>
            <a:r>
              <a:rPr lang="en-US" sz="4000" dirty="0"/>
              <a:t>Healthy Alaskans </a:t>
            </a:r>
            <a:r>
              <a:rPr lang="en-US" sz="4000" dirty="0" smtClean="0"/>
              <a:t>2000</a:t>
            </a:r>
            <a:endParaRPr lang="en-US" sz="4000" dirty="0"/>
          </a:p>
        </p:txBody>
      </p:sp>
      <p:sp>
        <p:nvSpPr>
          <p:cNvPr id="3" name="TextBox 2"/>
          <p:cNvSpPr txBox="1"/>
          <p:nvPr/>
        </p:nvSpPr>
        <p:spPr>
          <a:xfrm>
            <a:off x="161002" y="3684408"/>
            <a:ext cx="4277616" cy="461665"/>
          </a:xfrm>
          <a:prstGeom prst="rect">
            <a:avLst/>
          </a:prstGeom>
          <a:noFill/>
        </p:spPr>
        <p:txBody>
          <a:bodyPr wrap="square" rtlCol="0">
            <a:spAutoFit/>
          </a:bodyPr>
          <a:lstStyle/>
          <a:p>
            <a:pPr>
              <a:spcBef>
                <a:spcPts val="1200"/>
              </a:spcBef>
            </a:pPr>
            <a:endParaRPr lang="en-US" sz="2400" dirty="0"/>
          </a:p>
        </p:txBody>
      </p:sp>
      <p:sp>
        <p:nvSpPr>
          <p:cNvPr id="10" name="Content Placeholder 2"/>
          <p:cNvSpPr txBox="1">
            <a:spLocks/>
          </p:cNvSpPr>
          <p:nvPr/>
        </p:nvSpPr>
        <p:spPr>
          <a:xfrm>
            <a:off x="477079" y="1044311"/>
            <a:ext cx="6631146" cy="5280193"/>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cs typeface="Arial" charset="0"/>
              </a:rPr>
              <a:t>More </a:t>
            </a:r>
            <a:r>
              <a:rPr lang="en-US" dirty="0" smtClean="0">
                <a:solidFill>
                  <a:srgbClr val="00B050"/>
                </a:solidFill>
                <a:cs typeface="Arial" charset="0"/>
              </a:rPr>
              <a:t>planning, coordination </a:t>
            </a:r>
            <a:r>
              <a:rPr lang="en-US" dirty="0" smtClean="0">
                <a:solidFill>
                  <a:schemeClr val="tx1"/>
                </a:solidFill>
                <a:cs typeface="Arial" charset="0"/>
              </a:rPr>
              <a:t>needed; HP 2000</a:t>
            </a:r>
          </a:p>
          <a:p>
            <a:pPr marL="457200" indent="-457200" algn="l">
              <a:buFont typeface="Arial" panose="020B0604020202020204" pitchFamily="34" charset="0"/>
              <a:buChar char="•"/>
            </a:pPr>
            <a:r>
              <a:rPr lang="en-US" dirty="0">
                <a:solidFill>
                  <a:schemeClr val="tx1"/>
                </a:solidFill>
                <a:cs typeface="Arial" charset="0"/>
              </a:rPr>
              <a:t>Health Promotion, Health Protection, Preventive Services</a:t>
            </a:r>
          </a:p>
          <a:p>
            <a:pPr marL="457200" indent="-457200" algn="l">
              <a:buFont typeface="Arial" panose="020B0604020202020204" pitchFamily="34" charset="0"/>
              <a:buChar char="•"/>
            </a:pPr>
            <a:r>
              <a:rPr lang="en-US" dirty="0" smtClean="0">
                <a:solidFill>
                  <a:srgbClr val="FF0000"/>
                </a:solidFill>
                <a:cs typeface="Arial" charset="0"/>
              </a:rPr>
              <a:t>140</a:t>
            </a:r>
            <a:r>
              <a:rPr lang="en-US" dirty="0" smtClean="0">
                <a:solidFill>
                  <a:schemeClr val="tx1"/>
                </a:solidFill>
                <a:cs typeface="Arial" charset="0"/>
              </a:rPr>
              <a:t> indicators, targets (by </a:t>
            </a:r>
            <a:r>
              <a:rPr lang="en-US" dirty="0" smtClean="0">
                <a:solidFill>
                  <a:srgbClr val="FF0000"/>
                </a:solidFill>
                <a:cs typeface="Arial" charset="0"/>
              </a:rPr>
              <a:t>subgroup</a:t>
            </a:r>
            <a:r>
              <a:rPr lang="en-US" dirty="0" smtClean="0">
                <a:solidFill>
                  <a:schemeClr val="tx1"/>
                </a:solidFill>
                <a:cs typeface="Arial" charset="0"/>
              </a:rPr>
              <a:t>)</a:t>
            </a:r>
          </a:p>
          <a:p>
            <a:pPr marL="457200" indent="-457200" algn="l">
              <a:buFont typeface="Arial" panose="020B0604020202020204" pitchFamily="34" charset="0"/>
              <a:buChar char="•"/>
            </a:pPr>
            <a:r>
              <a:rPr lang="en-US" dirty="0" smtClean="0">
                <a:solidFill>
                  <a:schemeClr val="tx1"/>
                </a:solidFill>
                <a:cs typeface="Arial" charset="0"/>
              </a:rPr>
              <a:t>Current trends, Recommendations, Key organizations</a:t>
            </a:r>
          </a:p>
          <a:p>
            <a:pPr marL="457200" indent="-457200" algn="l">
              <a:buFont typeface="Arial" panose="020B0604020202020204" pitchFamily="34" charset="0"/>
              <a:buChar char="•"/>
            </a:pPr>
            <a:r>
              <a:rPr lang="en-US" dirty="0" smtClean="0">
                <a:solidFill>
                  <a:srgbClr val="FF0000"/>
                </a:solidFill>
                <a:cs typeface="Arial" charset="0"/>
              </a:rPr>
              <a:t>No regular monitoring</a:t>
            </a:r>
          </a:p>
          <a:p>
            <a:pPr marL="457200" indent="-457200" algn="l">
              <a:buFont typeface="Arial" panose="020B0604020202020204" pitchFamily="34" charset="0"/>
              <a:buChar char="•"/>
            </a:pPr>
            <a:r>
              <a:rPr lang="en-US" dirty="0" smtClean="0">
                <a:solidFill>
                  <a:srgbClr val="FF0000"/>
                </a:solidFill>
                <a:cs typeface="Arial" charset="0"/>
              </a:rPr>
              <a:t>State led</a:t>
            </a:r>
          </a:p>
          <a:p>
            <a:pPr marL="457200" indent="-457200" algn="l">
              <a:buFont typeface="Arial" panose="020B0604020202020204" pitchFamily="34" charset="0"/>
              <a:buChar char="•"/>
            </a:pPr>
            <a:r>
              <a:rPr lang="en-US" dirty="0" smtClean="0">
                <a:solidFill>
                  <a:srgbClr val="FF0000"/>
                </a:solidFill>
                <a:cs typeface="Arial" charset="0"/>
              </a:rPr>
              <a:t>Implementation plan?</a:t>
            </a: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pic>
        <p:nvPicPr>
          <p:cNvPr id="11" name="Picture 10"/>
          <p:cNvPicPr>
            <a:picLocks noChangeAspect="1"/>
          </p:cNvPicPr>
          <p:nvPr/>
        </p:nvPicPr>
        <p:blipFill rotWithShape="1">
          <a:blip r:embed="rId5"/>
          <a:srcRect l="15963" r="14872"/>
          <a:stretch/>
        </p:blipFill>
        <p:spPr>
          <a:xfrm>
            <a:off x="7251152" y="2998926"/>
            <a:ext cx="2683371" cy="3526971"/>
          </a:xfrm>
          <a:prstGeom prst="rect">
            <a:avLst/>
          </a:prstGeom>
        </p:spPr>
      </p:pic>
    </p:spTree>
    <p:extLst>
      <p:ext uri="{BB962C8B-B14F-4D97-AF65-F5344CB8AC3E}">
        <p14:creationId xmlns:p14="http://schemas.microsoft.com/office/powerpoint/2010/main" val="4287155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2662" y="158673"/>
            <a:ext cx="9773520" cy="707886"/>
          </a:xfrm>
          <a:prstGeom prst="rect">
            <a:avLst/>
          </a:prstGeom>
          <a:noFill/>
        </p:spPr>
        <p:txBody>
          <a:bodyPr wrap="square" rtlCol="0">
            <a:spAutoFit/>
          </a:bodyPr>
          <a:lstStyle/>
          <a:p>
            <a:pPr algn="ctr"/>
            <a:r>
              <a:rPr lang="en-US" sz="4000" dirty="0"/>
              <a:t>Healthy Alaskans </a:t>
            </a:r>
            <a:r>
              <a:rPr lang="en-US" sz="4000" dirty="0" smtClean="0"/>
              <a:t>2010</a:t>
            </a:r>
            <a:endParaRPr lang="en-US" sz="4000" dirty="0"/>
          </a:p>
        </p:txBody>
      </p:sp>
      <p:sp>
        <p:nvSpPr>
          <p:cNvPr id="3" name="TextBox 2"/>
          <p:cNvSpPr txBox="1"/>
          <p:nvPr/>
        </p:nvSpPr>
        <p:spPr>
          <a:xfrm>
            <a:off x="161002" y="3684408"/>
            <a:ext cx="4277616" cy="461665"/>
          </a:xfrm>
          <a:prstGeom prst="rect">
            <a:avLst/>
          </a:prstGeom>
          <a:noFill/>
        </p:spPr>
        <p:txBody>
          <a:bodyPr wrap="square" rtlCol="0">
            <a:spAutoFit/>
          </a:bodyPr>
          <a:lstStyle/>
          <a:p>
            <a:pPr>
              <a:spcBef>
                <a:spcPts val="1200"/>
              </a:spcBef>
            </a:pPr>
            <a:endParaRPr lang="en-US" sz="2400" dirty="0"/>
          </a:p>
        </p:txBody>
      </p:sp>
      <p:sp>
        <p:nvSpPr>
          <p:cNvPr id="10" name="Content Placeholder 2"/>
          <p:cNvSpPr txBox="1">
            <a:spLocks/>
          </p:cNvSpPr>
          <p:nvPr/>
        </p:nvSpPr>
        <p:spPr>
          <a:xfrm>
            <a:off x="627264" y="1001844"/>
            <a:ext cx="9157251" cy="5280193"/>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cs typeface="Arial" charset="0"/>
              </a:rPr>
              <a:t>Funding, Healthy Alaskans Partnership Council</a:t>
            </a:r>
          </a:p>
          <a:p>
            <a:pPr marL="457200" indent="-457200" algn="l">
              <a:buFont typeface="Arial" panose="020B0604020202020204" pitchFamily="34" charset="0"/>
              <a:buChar char="•"/>
            </a:pPr>
            <a:r>
              <a:rPr lang="en-US" dirty="0">
                <a:solidFill>
                  <a:schemeClr val="tx1"/>
                </a:solidFill>
                <a:cs typeface="Arial" charset="0"/>
              </a:rPr>
              <a:t>Health Promotion, Health Protection, Preventive </a:t>
            </a:r>
            <a:r>
              <a:rPr lang="en-US" dirty="0" smtClean="0">
                <a:solidFill>
                  <a:schemeClr val="tx1"/>
                </a:solidFill>
                <a:cs typeface="Arial" charset="0"/>
              </a:rPr>
              <a:t>Services &amp; Access, Infrastructure</a:t>
            </a:r>
          </a:p>
          <a:p>
            <a:pPr marL="457200" indent="-457200" algn="l">
              <a:buFont typeface="Arial" panose="020B0604020202020204" pitchFamily="34" charset="0"/>
              <a:buChar char="•"/>
            </a:pPr>
            <a:r>
              <a:rPr lang="en-US" dirty="0" smtClean="0">
                <a:solidFill>
                  <a:schemeClr val="tx1"/>
                </a:solidFill>
                <a:cs typeface="Arial" charset="0"/>
              </a:rPr>
              <a:t>400 plus indicators &amp; targets, 23 Leading Health Indicators (LHIs).</a:t>
            </a:r>
          </a:p>
          <a:p>
            <a:pPr marL="914400" lvl="1" indent="-457200" algn="l">
              <a:buFont typeface="Arial" panose="020B0604020202020204" pitchFamily="34" charset="0"/>
              <a:buChar char="•"/>
            </a:pPr>
            <a:r>
              <a:rPr lang="en-US" dirty="0" smtClean="0">
                <a:solidFill>
                  <a:schemeClr val="tx1"/>
                </a:solidFill>
                <a:cs typeface="Arial" charset="0"/>
              </a:rPr>
              <a:t>overall targets; “developmental” objectives</a:t>
            </a:r>
          </a:p>
          <a:p>
            <a:pPr marL="457200" indent="-457200" algn="l">
              <a:buFont typeface="Arial" panose="020B0604020202020204" pitchFamily="34" charset="0"/>
              <a:buChar char="•"/>
            </a:pPr>
            <a:r>
              <a:rPr lang="en-US" dirty="0" smtClean="0">
                <a:solidFill>
                  <a:schemeClr val="tx1"/>
                </a:solidFill>
                <a:cs typeface="Arial" charset="0"/>
              </a:rPr>
              <a:t>Trends, Current Strategies &amp; Resources</a:t>
            </a:r>
            <a:endParaRPr lang="en-US" dirty="0">
              <a:solidFill>
                <a:schemeClr val="tx1"/>
              </a:solidFill>
              <a:cs typeface="Arial" charset="0"/>
            </a:endParaRPr>
          </a:p>
          <a:p>
            <a:pPr marL="457200" indent="-457200" algn="l">
              <a:buFont typeface="Arial" panose="020B0604020202020204" pitchFamily="34" charset="0"/>
              <a:buChar char="•"/>
            </a:pPr>
            <a:r>
              <a:rPr lang="en-US" dirty="0" smtClean="0">
                <a:solidFill>
                  <a:schemeClr val="tx1"/>
                </a:solidFill>
                <a:cs typeface="Arial" charset="0"/>
              </a:rPr>
              <a:t>State led</a:t>
            </a:r>
          </a:p>
          <a:p>
            <a:pPr marL="457200" indent="-457200" algn="l">
              <a:buFont typeface="Arial" panose="020B0604020202020204" pitchFamily="34" charset="0"/>
              <a:buChar char="•"/>
            </a:pPr>
            <a:r>
              <a:rPr lang="en-US" dirty="0" smtClean="0">
                <a:solidFill>
                  <a:schemeClr val="tx1"/>
                </a:solidFill>
                <a:cs typeface="Arial" charset="0"/>
              </a:rPr>
              <a:t>No plan for monitoring</a:t>
            </a:r>
          </a:p>
          <a:p>
            <a:pPr marL="457200" indent="-457200" algn="l">
              <a:buFont typeface="Arial" panose="020B0604020202020204" pitchFamily="34" charset="0"/>
              <a:buChar char="•"/>
            </a:pPr>
            <a:r>
              <a:rPr lang="en-US" dirty="0">
                <a:solidFill>
                  <a:schemeClr val="tx1"/>
                </a:solidFill>
                <a:cs typeface="Arial" charset="0"/>
              </a:rPr>
              <a:t>Vol 2: Stories of model AK programs</a:t>
            </a:r>
          </a:p>
          <a:p>
            <a:pPr marL="457200" indent="-457200" algn="l">
              <a:buFont typeface="Arial" panose="020B0604020202020204" pitchFamily="34" charset="0"/>
              <a:buChar char="•"/>
            </a:pPr>
            <a:endParaRPr lang="en-US" dirty="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pic>
        <p:nvPicPr>
          <p:cNvPr id="5" name="Picture 4"/>
          <p:cNvPicPr>
            <a:picLocks noChangeAspect="1"/>
          </p:cNvPicPr>
          <p:nvPr/>
        </p:nvPicPr>
        <p:blipFill>
          <a:blip r:embed="rId3"/>
          <a:stretch>
            <a:fillRect/>
          </a:stretch>
        </p:blipFill>
        <p:spPr>
          <a:xfrm>
            <a:off x="9491580" y="731273"/>
            <a:ext cx="2448470" cy="2860671"/>
          </a:xfrm>
          <a:prstGeom prst="rect">
            <a:avLst/>
          </a:prstGeom>
        </p:spPr>
      </p:pic>
      <p:pic>
        <p:nvPicPr>
          <p:cNvPr id="11" name="Picture 10"/>
          <p:cNvPicPr>
            <a:picLocks noChangeAspect="1"/>
          </p:cNvPicPr>
          <p:nvPr/>
        </p:nvPicPr>
        <p:blipFill>
          <a:blip r:embed="rId4"/>
          <a:stretch>
            <a:fillRect/>
          </a:stretch>
        </p:blipFill>
        <p:spPr>
          <a:xfrm>
            <a:off x="7902295" y="4255410"/>
            <a:ext cx="4037755" cy="2270488"/>
          </a:xfrm>
          <a:prstGeom prst="rect">
            <a:avLst/>
          </a:prstGeom>
        </p:spPr>
      </p:pic>
    </p:spTree>
    <p:extLst>
      <p:ext uri="{BB962C8B-B14F-4D97-AF65-F5344CB8AC3E}">
        <p14:creationId xmlns:p14="http://schemas.microsoft.com/office/powerpoint/2010/main" val="1421022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2662" y="158673"/>
            <a:ext cx="9773520" cy="707886"/>
          </a:xfrm>
          <a:prstGeom prst="rect">
            <a:avLst/>
          </a:prstGeom>
          <a:noFill/>
        </p:spPr>
        <p:txBody>
          <a:bodyPr wrap="square" rtlCol="0">
            <a:spAutoFit/>
          </a:bodyPr>
          <a:lstStyle/>
          <a:p>
            <a:pPr algn="ctr"/>
            <a:r>
              <a:rPr lang="en-US" sz="4000" dirty="0"/>
              <a:t>Healthy Alaskans </a:t>
            </a:r>
            <a:r>
              <a:rPr lang="en-US" sz="4000" dirty="0" smtClean="0"/>
              <a:t>2010</a:t>
            </a:r>
            <a:endParaRPr lang="en-US" sz="4000" dirty="0"/>
          </a:p>
        </p:txBody>
      </p:sp>
      <p:sp>
        <p:nvSpPr>
          <p:cNvPr id="3" name="TextBox 2"/>
          <p:cNvSpPr txBox="1"/>
          <p:nvPr/>
        </p:nvSpPr>
        <p:spPr>
          <a:xfrm>
            <a:off x="161002" y="3684408"/>
            <a:ext cx="4277616" cy="461665"/>
          </a:xfrm>
          <a:prstGeom prst="rect">
            <a:avLst/>
          </a:prstGeom>
          <a:noFill/>
        </p:spPr>
        <p:txBody>
          <a:bodyPr wrap="square" rtlCol="0">
            <a:spAutoFit/>
          </a:bodyPr>
          <a:lstStyle/>
          <a:p>
            <a:pPr>
              <a:spcBef>
                <a:spcPts val="1200"/>
              </a:spcBef>
            </a:pPr>
            <a:endParaRPr lang="en-US" sz="2400" dirty="0"/>
          </a:p>
        </p:txBody>
      </p:sp>
      <p:sp>
        <p:nvSpPr>
          <p:cNvPr id="10" name="Content Placeholder 2"/>
          <p:cNvSpPr txBox="1">
            <a:spLocks/>
          </p:cNvSpPr>
          <p:nvPr/>
        </p:nvSpPr>
        <p:spPr>
          <a:xfrm>
            <a:off x="627264" y="1001844"/>
            <a:ext cx="9157251" cy="5280193"/>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rgbClr val="00B050"/>
                </a:solidFill>
                <a:cs typeface="Arial" charset="0"/>
              </a:rPr>
              <a:t>Funding, Healthy Alaskans Partnership Council</a:t>
            </a:r>
          </a:p>
          <a:p>
            <a:pPr marL="457200" indent="-457200" algn="l">
              <a:buFont typeface="Arial" panose="020B0604020202020204" pitchFamily="34" charset="0"/>
              <a:buChar char="•"/>
            </a:pPr>
            <a:r>
              <a:rPr lang="en-US" dirty="0">
                <a:solidFill>
                  <a:schemeClr val="tx1"/>
                </a:solidFill>
                <a:cs typeface="Arial" charset="0"/>
              </a:rPr>
              <a:t>Health Promotion, Health Protection, Preventive </a:t>
            </a:r>
            <a:r>
              <a:rPr lang="en-US" dirty="0" smtClean="0">
                <a:solidFill>
                  <a:schemeClr val="tx1"/>
                </a:solidFill>
                <a:cs typeface="Arial" charset="0"/>
              </a:rPr>
              <a:t>Services &amp; Access, Infrastructure</a:t>
            </a:r>
          </a:p>
          <a:p>
            <a:pPr marL="457200" indent="-457200" algn="l">
              <a:buFont typeface="Arial" panose="020B0604020202020204" pitchFamily="34" charset="0"/>
              <a:buChar char="•"/>
            </a:pPr>
            <a:r>
              <a:rPr lang="en-US" dirty="0" smtClean="0">
                <a:solidFill>
                  <a:srgbClr val="FF0000"/>
                </a:solidFill>
                <a:cs typeface="Arial" charset="0"/>
              </a:rPr>
              <a:t>400 plus </a:t>
            </a:r>
            <a:r>
              <a:rPr lang="en-US" dirty="0" smtClean="0">
                <a:solidFill>
                  <a:schemeClr val="tx1"/>
                </a:solidFill>
                <a:cs typeface="Arial" charset="0"/>
              </a:rPr>
              <a:t>indicators &amp; targets, 23 Leading Health Indicators (LHIs).</a:t>
            </a:r>
          </a:p>
          <a:p>
            <a:pPr marL="914400" lvl="1" indent="-457200" algn="l">
              <a:buFont typeface="Arial" panose="020B0604020202020204" pitchFamily="34" charset="0"/>
              <a:buChar char="•"/>
            </a:pPr>
            <a:r>
              <a:rPr lang="en-US" dirty="0" smtClean="0">
                <a:solidFill>
                  <a:srgbClr val="00B050"/>
                </a:solidFill>
                <a:cs typeface="Arial" charset="0"/>
              </a:rPr>
              <a:t>overall targets; </a:t>
            </a:r>
            <a:r>
              <a:rPr lang="en-US" dirty="0" smtClean="0">
                <a:solidFill>
                  <a:srgbClr val="FF0000"/>
                </a:solidFill>
                <a:cs typeface="Arial" charset="0"/>
              </a:rPr>
              <a:t>“developmental” </a:t>
            </a:r>
            <a:r>
              <a:rPr lang="en-US" dirty="0" smtClean="0">
                <a:solidFill>
                  <a:schemeClr val="tx1"/>
                </a:solidFill>
                <a:cs typeface="Arial" charset="0"/>
              </a:rPr>
              <a:t>objectives</a:t>
            </a:r>
          </a:p>
          <a:p>
            <a:pPr marL="457200" indent="-457200" algn="l">
              <a:buFont typeface="Arial" panose="020B0604020202020204" pitchFamily="34" charset="0"/>
              <a:buChar char="•"/>
            </a:pPr>
            <a:r>
              <a:rPr lang="en-US" dirty="0" smtClean="0">
                <a:solidFill>
                  <a:schemeClr val="tx1"/>
                </a:solidFill>
                <a:cs typeface="Arial" charset="0"/>
              </a:rPr>
              <a:t>Trends, Current Strategies &amp; Resources</a:t>
            </a:r>
            <a:endParaRPr lang="en-US" dirty="0">
              <a:solidFill>
                <a:schemeClr val="tx1"/>
              </a:solidFill>
              <a:cs typeface="Arial" charset="0"/>
            </a:endParaRPr>
          </a:p>
          <a:p>
            <a:pPr marL="457200" indent="-457200" algn="l">
              <a:buFont typeface="Arial" panose="020B0604020202020204" pitchFamily="34" charset="0"/>
              <a:buChar char="•"/>
            </a:pPr>
            <a:r>
              <a:rPr lang="en-US" dirty="0" smtClean="0">
                <a:solidFill>
                  <a:srgbClr val="FF0000"/>
                </a:solidFill>
                <a:cs typeface="Arial" charset="0"/>
              </a:rPr>
              <a:t>State led</a:t>
            </a:r>
          </a:p>
          <a:p>
            <a:pPr marL="457200" indent="-457200" algn="l">
              <a:buFont typeface="Arial" panose="020B0604020202020204" pitchFamily="34" charset="0"/>
              <a:buChar char="•"/>
            </a:pPr>
            <a:r>
              <a:rPr lang="en-US" dirty="0" smtClean="0">
                <a:solidFill>
                  <a:srgbClr val="FF0000"/>
                </a:solidFill>
                <a:cs typeface="Arial" charset="0"/>
              </a:rPr>
              <a:t>No plan for monitoring</a:t>
            </a:r>
          </a:p>
          <a:p>
            <a:pPr marL="457200" indent="-457200" algn="l">
              <a:buFont typeface="Arial" panose="020B0604020202020204" pitchFamily="34" charset="0"/>
              <a:buChar char="•"/>
            </a:pPr>
            <a:r>
              <a:rPr lang="en-US" dirty="0">
                <a:solidFill>
                  <a:srgbClr val="00B050"/>
                </a:solidFill>
                <a:cs typeface="Arial" charset="0"/>
              </a:rPr>
              <a:t>Vol 2: Stories of model AK programs</a:t>
            </a:r>
          </a:p>
          <a:p>
            <a:pPr marL="457200" indent="-457200" algn="l">
              <a:buFont typeface="Arial" panose="020B0604020202020204" pitchFamily="34" charset="0"/>
              <a:buChar char="•"/>
            </a:pPr>
            <a:endParaRPr lang="en-US" dirty="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pic>
        <p:nvPicPr>
          <p:cNvPr id="5" name="Picture 4"/>
          <p:cNvPicPr>
            <a:picLocks noChangeAspect="1"/>
          </p:cNvPicPr>
          <p:nvPr/>
        </p:nvPicPr>
        <p:blipFill>
          <a:blip r:embed="rId3"/>
          <a:stretch>
            <a:fillRect/>
          </a:stretch>
        </p:blipFill>
        <p:spPr>
          <a:xfrm>
            <a:off x="9491580" y="731273"/>
            <a:ext cx="2448470" cy="2860671"/>
          </a:xfrm>
          <a:prstGeom prst="rect">
            <a:avLst/>
          </a:prstGeom>
        </p:spPr>
      </p:pic>
      <p:pic>
        <p:nvPicPr>
          <p:cNvPr id="11" name="Picture 10"/>
          <p:cNvPicPr>
            <a:picLocks noChangeAspect="1"/>
          </p:cNvPicPr>
          <p:nvPr/>
        </p:nvPicPr>
        <p:blipFill>
          <a:blip r:embed="rId4"/>
          <a:stretch>
            <a:fillRect/>
          </a:stretch>
        </p:blipFill>
        <p:spPr>
          <a:xfrm>
            <a:off x="7902295" y="4255410"/>
            <a:ext cx="4037755" cy="2270488"/>
          </a:xfrm>
          <a:prstGeom prst="rect">
            <a:avLst/>
          </a:prstGeom>
        </p:spPr>
      </p:pic>
    </p:spTree>
    <p:extLst>
      <p:ext uri="{BB962C8B-B14F-4D97-AF65-F5344CB8AC3E}">
        <p14:creationId xmlns:p14="http://schemas.microsoft.com/office/powerpoint/2010/main" val="4187086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7450" y="0"/>
            <a:ext cx="2114550" cy="6858000"/>
          </a:xfrm>
          <a:prstGeom prst="rect">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1003" y="377330"/>
            <a:ext cx="9773520" cy="707886"/>
          </a:xfrm>
          <a:prstGeom prst="rect">
            <a:avLst/>
          </a:prstGeom>
          <a:noFill/>
        </p:spPr>
        <p:txBody>
          <a:bodyPr wrap="square" rtlCol="0">
            <a:spAutoFit/>
          </a:bodyPr>
          <a:lstStyle/>
          <a:p>
            <a:pPr algn="ctr"/>
            <a:r>
              <a:rPr lang="en-US" sz="4000" dirty="0"/>
              <a:t>Healthy Alaskans </a:t>
            </a:r>
            <a:r>
              <a:rPr lang="en-US" sz="4000" dirty="0" smtClean="0"/>
              <a:t>2020</a:t>
            </a:r>
            <a:endParaRPr lang="en-US" sz="4000" dirty="0"/>
          </a:p>
        </p:txBody>
      </p:sp>
      <p:sp>
        <p:nvSpPr>
          <p:cNvPr id="3" name="TextBox 2"/>
          <p:cNvSpPr txBox="1"/>
          <p:nvPr/>
        </p:nvSpPr>
        <p:spPr>
          <a:xfrm>
            <a:off x="161002" y="3684408"/>
            <a:ext cx="4277616" cy="461665"/>
          </a:xfrm>
          <a:prstGeom prst="rect">
            <a:avLst/>
          </a:prstGeom>
          <a:noFill/>
        </p:spPr>
        <p:txBody>
          <a:bodyPr wrap="square" rtlCol="0">
            <a:spAutoFit/>
          </a:bodyPr>
          <a:lstStyle/>
          <a:p>
            <a:pPr>
              <a:spcBef>
                <a:spcPts val="1200"/>
              </a:spcBef>
            </a:pPr>
            <a:endParaRPr lang="en-US" sz="2400" dirty="0"/>
          </a:p>
        </p:txBody>
      </p:sp>
      <p:sp>
        <p:nvSpPr>
          <p:cNvPr id="10" name="Content Placeholder 2"/>
          <p:cNvSpPr txBox="1">
            <a:spLocks/>
          </p:cNvSpPr>
          <p:nvPr/>
        </p:nvSpPr>
        <p:spPr>
          <a:xfrm>
            <a:off x="530087" y="1245704"/>
            <a:ext cx="9157251" cy="5280193"/>
          </a:xfrm>
          <a:prstGeom prst="rect">
            <a:avLst/>
          </a:prstGeom>
        </p:spPr>
        <p:txBody>
          <a:bodyPr vert="horz" lIns="91440" tIns="45720" rIns="91440" bIns="45720" rtlCol="0">
            <a:noAutofit/>
          </a:bodyPr>
          <a:lstStyle>
            <a:lvl1pPr marL="0" indent="0" algn="ctr" defTabSz="457200" rtl="0" eaLnBrk="1" latinLnBrk="0" hangingPunct="1">
              <a:lnSpc>
                <a:spcPct val="90000"/>
              </a:lnSpc>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lnSpc>
                <a:spcPct val="90000"/>
              </a:lnSpc>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90000"/>
              </a:lnSpc>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lnSpc>
                <a:spcPct val="90000"/>
              </a:lnSpc>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cs typeface="Arial" charset="0"/>
              </a:rPr>
              <a:t>Initial NPHII funding</a:t>
            </a:r>
          </a:p>
          <a:p>
            <a:pPr marL="457200" indent="-457200" algn="l">
              <a:buFont typeface="Arial" panose="020B0604020202020204" pitchFamily="34" charset="0"/>
              <a:buChar char="•"/>
            </a:pPr>
            <a:r>
              <a:rPr lang="en-US" dirty="0" smtClean="0">
                <a:solidFill>
                  <a:schemeClr val="tx1"/>
                </a:solidFill>
                <a:cs typeface="Arial" charset="0"/>
              </a:rPr>
              <a:t>Co-Sponsored by DHSS and ANTHC</a:t>
            </a:r>
          </a:p>
          <a:p>
            <a:pPr marL="457200" indent="-457200" algn="l">
              <a:buFont typeface="Arial" panose="020B0604020202020204" pitchFamily="34" charset="0"/>
              <a:buChar char="•"/>
            </a:pPr>
            <a:r>
              <a:rPr lang="en-US" dirty="0" smtClean="0">
                <a:solidFill>
                  <a:schemeClr val="tx1"/>
                </a:solidFill>
                <a:cs typeface="Arial" charset="0"/>
              </a:rPr>
              <a:t>25 Leading Health Indicators</a:t>
            </a:r>
          </a:p>
          <a:p>
            <a:pPr marL="914400" lvl="1" indent="-457200" algn="l">
              <a:buFont typeface="Arial" panose="020B0604020202020204" pitchFamily="34" charset="0"/>
              <a:buChar char="•"/>
            </a:pPr>
            <a:r>
              <a:rPr lang="en-US" dirty="0" smtClean="0">
                <a:solidFill>
                  <a:schemeClr val="tx1"/>
                </a:solidFill>
                <a:cs typeface="Arial" charset="0"/>
              </a:rPr>
              <a:t>No “developmental” objectives</a:t>
            </a:r>
          </a:p>
          <a:p>
            <a:pPr marL="457200" indent="-457200" algn="l">
              <a:buFont typeface="Arial" panose="020B0604020202020204" pitchFamily="34" charset="0"/>
              <a:buChar char="•"/>
            </a:pPr>
            <a:r>
              <a:rPr lang="en-US" dirty="0" smtClean="0">
                <a:solidFill>
                  <a:schemeClr val="tx1"/>
                </a:solidFill>
                <a:cs typeface="Arial" charset="0"/>
              </a:rPr>
              <a:t>Included strategies and key partners</a:t>
            </a:r>
            <a:endParaRPr lang="en-US" dirty="0">
              <a:solidFill>
                <a:schemeClr val="tx1"/>
              </a:solidFill>
              <a:cs typeface="Arial" charset="0"/>
            </a:endParaRPr>
          </a:p>
          <a:p>
            <a:pPr marL="457200" indent="-457200" algn="l">
              <a:buFont typeface="Arial" panose="020B0604020202020204" pitchFamily="34" charset="0"/>
              <a:buChar char="•"/>
            </a:pPr>
            <a:r>
              <a:rPr lang="en-US" dirty="0" smtClean="0">
                <a:solidFill>
                  <a:schemeClr val="tx1"/>
                </a:solidFill>
                <a:cs typeface="Arial" charset="0"/>
              </a:rPr>
              <a:t>Implementation pilot</a:t>
            </a:r>
          </a:p>
          <a:p>
            <a:pPr marL="457200" indent="-457200" algn="l">
              <a:buFont typeface="Arial" panose="020B0604020202020204" pitchFamily="34" charset="0"/>
              <a:buChar char="•"/>
            </a:pPr>
            <a:r>
              <a:rPr lang="en-US" dirty="0" smtClean="0">
                <a:solidFill>
                  <a:schemeClr val="tx1"/>
                </a:solidFill>
                <a:cs typeface="Arial" charset="0"/>
              </a:rPr>
              <a:t>Commitment to monitoring (IBIS, Scorecards)</a:t>
            </a:r>
          </a:p>
          <a:p>
            <a:pPr marL="457200" indent="-457200" algn="l">
              <a:buFont typeface="Arial" panose="020B0604020202020204" pitchFamily="34" charset="0"/>
              <a:buChar char="•"/>
            </a:pPr>
            <a:r>
              <a:rPr lang="en-US" dirty="0">
                <a:solidFill>
                  <a:schemeClr val="tx1"/>
                </a:solidFill>
                <a:cs typeface="Arial" charset="0"/>
              </a:rPr>
              <a:t>W</a:t>
            </a:r>
            <a:r>
              <a:rPr lang="en-US" dirty="0" smtClean="0">
                <a:solidFill>
                  <a:schemeClr val="tx1"/>
                </a:solidFill>
                <a:cs typeface="Arial" charset="0"/>
              </a:rPr>
              <a:t>eb presence</a:t>
            </a:r>
          </a:p>
          <a:p>
            <a:pPr marL="457200" indent="-457200" algn="l">
              <a:buFont typeface="Arial" panose="020B0604020202020204" pitchFamily="34" charset="0"/>
              <a:buChar char="•"/>
            </a:pPr>
            <a:r>
              <a:rPr lang="en-US" dirty="0">
                <a:solidFill>
                  <a:schemeClr val="tx1"/>
                </a:solidFill>
                <a:cs typeface="Arial" charset="0"/>
              </a:rPr>
              <a:t>County Health Rankings framework</a:t>
            </a:r>
          </a:p>
          <a:p>
            <a:pPr marL="457200" indent="-457200" algn="l">
              <a:buFont typeface="Arial" panose="020B0604020202020204" pitchFamily="34" charset="0"/>
              <a:buChar char="•"/>
            </a:pPr>
            <a:endParaRPr lang="en-US" dirty="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marL="457200" indent="-457200" algn="l">
              <a:buFont typeface="Arial" panose="020B0604020202020204" pitchFamily="34" charset="0"/>
              <a:buChar char="•"/>
            </a:pPr>
            <a:endParaRPr lang="en-US" dirty="0" smtClean="0">
              <a:solidFill>
                <a:schemeClr val="tx1"/>
              </a:solidFill>
              <a:cs typeface="Arial" charset="0"/>
            </a:endParaRPr>
          </a:p>
          <a:p>
            <a:pPr algn="l">
              <a:buFont typeface="Arial" charset="0"/>
              <a:buNone/>
            </a:pPr>
            <a:endParaRPr lang="en-US" alt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buFont typeface="Arial" charset="0"/>
              <a:buNone/>
            </a:pPr>
            <a:endParaRPr lang="en-US" sz="2400" dirty="0">
              <a:solidFill>
                <a:schemeClr val="tx1"/>
              </a:solidFill>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304" y="543305"/>
            <a:ext cx="1542842" cy="2695073"/>
          </a:xfrm>
          <a:prstGeom prst="rect">
            <a:avLst/>
          </a:prstGeom>
          <a:solidFill>
            <a:srgbClr val="01BCFF"/>
          </a:solidFill>
        </p:spPr>
      </p:pic>
    </p:spTree>
    <p:extLst>
      <p:ext uri="{BB962C8B-B14F-4D97-AF65-F5344CB8AC3E}">
        <p14:creationId xmlns:p14="http://schemas.microsoft.com/office/powerpoint/2010/main" val="4254562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2020template2-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1ef96e50-3615-4f76-bd22-dc43325356e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1DE7ADFEB4DB4EBDB45E7965B59607" ma:contentTypeVersion="3" ma:contentTypeDescription="Create a new document." ma:contentTypeScope="" ma:versionID="f8dc9c1c651b6d58ae731f75cf3e3d20">
  <xsd:schema xmlns:xsd="http://www.w3.org/2001/XMLSchema" xmlns:xs="http://www.w3.org/2001/XMLSchema" xmlns:p="http://schemas.microsoft.com/office/2006/metadata/properties" xmlns:ns2="1ef96e50-3615-4f76-bd22-dc43325356ea" targetNamespace="http://schemas.microsoft.com/office/2006/metadata/properties" ma:root="true" ma:fieldsID="2623e4583535c4a5d5fd98676a1ac13b" ns2:_="">
    <xsd:import namespace="1ef96e50-3615-4f76-bd22-dc43325356e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96e50-3615-4f76-bd22-dc43325356e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2F2A91-9693-4DEC-9C13-E88979C90FB3}">
  <ds:schemaRefs>
    <ds:schemaRef ds:uri="http://schemas.microsoft.com/sharepoint/v3/contenttype/forms"/>
  </ds:schemaRefs>
</ds:datastoreItem>
</file>

<file path=customXml/itemProps2.xml><?xml version="1.0" encoding="utf-8"?>
<ds:datastoreItem xmlns:ds="http://schemas.openxmlformats.org/officeDocument/2006/customXml" ds:itemID="{E637E6E2-B581-4C0A-B128-51539E1C22D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ef96e50-3615-4f76-bd22-dc43325356ea"/>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C9A2A9B-B055-4B39-A612-3BE8731D5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96e50-3615-4f76-bd22-dc4332535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3473</TotalTime>
  <Words>5835</Words>
  <Application>Microsoft Office PowerPoint</Application>
  <PresentationFormat>Widescreen</PresentationFormat>
  <Paragraphs>764</Paragraphs>
  <Slides>39</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Arial Rounded MT Bold</vt:lpstr>
      <vt:lpstr>Calibri</vt:lpstr>
      <vt:lpstr>Calibri Light</vt:lpstr>
      <vt:lpstr>Century Gothic</vt:lpstr>
      <vt:lpstr>Courier New</vt:lpstr>
      <vt:lpstr>Wingdings</vt:lpstr>
      <vt:lpstr>Office Theme</vt:lpstr>
      <vt:lpstr>HA2020template2-2014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HA2020 Unique?</vt:lpstr>
      <vt:lpstr>PowerPoint Presentation</vt:lpstr>
      <vt:lpstr>PowerPoint Presentation</vt:lpstr>
      <vt:lpstr>PowerPoint Presentation</vt:lpstr>
      <vt:lpstr>Progress on meeting HA2020 LHI Targets</vt:lpstr>
      <vt:lpstr>Progress on meeting HA2020 LHI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HA2030 Indicator Selection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ANTHC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Dalena, Cheryl A</dc:creator>
  <cp:lastModifiedBy>McGuire, Lisa M </cp:lastModifiedBy>
  <cp:revision>257</cp:revision>
  <cp:lastPrinted>2020-01-20T23:22:19Z</cp:lastPrinted>
  <dcterms:created xsi:type="dcterms:W3CDTF">2019-11-25T06:04:35Z</dcterms:created>
  <dcterms:modified xsi:type="dcterms:W3CDTF">2020-10-16T20:24:31Z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0x010100401DE7ADFEB4DB4EBDB45E7965B59607</vt:lpwstr>
  </property>
</Properties>
</file>